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85" r:id="rId11"/>
    <p:sldId id="286" r:id="rId12"/>
    <p:sldId id="287" r:id="rId13"/>
    <p:sldId id="270" r:id="rId14"/>
    <p:sldId id="263" r:id="rId15"/>
    <p:sldId id="271" r:id="rId16"/>
    <p:sldId id="260" r:id="rId17"/>
    <p:sldId id="272" r:id="rId18"/>
    <p:sldId id="273" r:id="rId19"/>
    <p:sldId id="274" r:id="rId20"/>
    <p:sldId id="275" r:id="rId21"/>
    <p:sldId id="288" r:id="rId22"/>
    <p:sldId id="28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71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1BFB6-BCEF-4D0C-ADF7-842F843AFD3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B9063-3692-4CCB-AEC7-FB2817708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0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F23540-24D1-4B5C-9B57-66527C25C709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56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407397-6F5A-4F98-88B8-37D98E41FAC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84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1FA321-0BB1-442E-870F-29CB394FB988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557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1EB174-0835-4F19-B27D-10AC625AD995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7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8A4032-43ED-4E15-BE67-C76A5DFC659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054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600C8E-87E8-49C6-807F-7790009A207F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12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CC0985-FB00-4587-A6F1-C76F0686894C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704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EEF0C-E6D2-4261-8C83-CB58C9D8E96E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81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5ACDF4-63EE-420C-AF33-C6A75A2C2A16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63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CA7281-BF7B-4ABE-8B80-B781CA267792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9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77FCC1-C53A-48FA-BD3D-4EA4B73E3160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847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72CD8-F1EC-4D06-8AC9-2725C6A83735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45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E8BD8-2882-4510-B0A2-324C644BD1CF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50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69862C-971B-4513-B1B7-B7F0B99299FB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9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0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4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D5C797FD-DBDA-4525-AD38-381B74CBB0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3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0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1EEEB-25F7-4060-B619-05B8B8870F53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C29A-E561-4F1D-A913-B5D5FAD4D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KINES 80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8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latin typeface="Arial Unicode MS" pitchFamily="34" charset="-128"/>
                <a:cs typeface="Times New Roman" pitchFamily="18" charset="0"/>
              </a:rPr>
              <a:t>Radioulnar joint 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Joint between shafts of radius &amp; ulna held tightly together between proximal &amp; distal articulations by an interosseus membrane (syndesmosis)</a:t>
            </a:r>
          </a:p>
          <a:p>
            <a:pPr lvl="2" eaLnBrk="1" hangingPunct="1"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substantial rotary motion between the bones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CB5C40B1-9892-43BC-909B-AD7AACF81180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4565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Synergy between glenohumeral, elbow, &amp; radioulnar joint muscles</a:t>
            </a:r>
          </a:p>
          <a:p>
            <a:pPr lvl="1" eaLnBrk="1" hangingPunct="1">
              <a:defRPr/>
            </a:pPr>
            <a:r>
              <a:rPr lang="en-US" sz="2400"/>
              <a:t>As the radioulnar joint goes through its ROM, glenohumeral &amp; elbow muscles contract to stabilize or assist in the effectiveness of movement at the radioulnar joints</a:t>
            </a:r>
          </a:p>
          <a:p>
            <a:pPr lvl="1" eaLnBrk="1" hangingPunct="1">
              <a:defRPr/>
            </a:pPr>
            <a:r>
              <a:rPr lang="en-US" sz="2400"/>
              <a:t>Ex. when tightening a screw with a screwdriver which involves radioulnar supination, we tend to externally rotate &amp; flex the glenohumeral &amp; elbow joints, respectfully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E1C84731-1EC8-4FFE-802B-6D1F348872E6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23512"/>
      </p:ext>
    </p:extLst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Synergy between glenohumeral, elbow, &amp; radioulnar joint muscles</a:t>
            </a:r>
          </a:p>
          <a:p>
            <a:pPr lvl="1" eaLnBrk="1" hangingPunct="1">
              <a:defRPr/>
            </a:pPr>
            <a:r>
              <a:rPr lang="en-US" sz="2400"/>
              <a:t>Conversely, when loosening a tight screw with pronation, we tend to internally rotate &amp; extend the elbow &amp; glenohumeral joints, respectfully</a:t>
            </a:r>
          </a:p>
          <a:p>
            <a:pPr lvl="1" eaLnBrk="1" hangingPunct="1">
              <a:defRPr/>
            </a:pPr>
            <a:r>
              <a:rPr lang="en-US" sz="2400"/>
              <a:t>we depend on both the agonists and antagonists in the surrounding joints to assist in an appropriate amount of stabilization &amp; assistance with the required task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FB490453-D079-4DC5-A37B-8CB96FF6BE57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64547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953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Ulnar collateral ligament is critical in providing medial support to prevent elbow from abducting when stressed in physical activity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Many contact sports &amp; throwing activities place stress on medial aspect of joint, resulting in injury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3DF0D659-5398-48DC-9677-B175B00B0967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2535" name="Picture 4" descr="tho58911_06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5500"/>
            <a:ext cx="4419600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7099"/>
      </p:ext>
    </p:extLst>
  </p:cSld>
  <p:clrMapOvr>
    <a:masterClrMapping/>
  </p:clrMapOvr>
  <p:transition spd="slow"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Fundamental Movements and Muscles of the Elbow and Forearm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Flexion (anterior muscles)</a:t>
            </a:r>
          </a:p>
          <a:p>
            <a:pPr marL="0" indent="0">
              <a:buNone/>
            </a:pPr>
            <a:r>
              <a:rPr lang="en-US" dirty="0"/>
              <a:t>	Brachialis, </a:t>
            </a:r>
            <a:r>
              <a:rPr lang="en-US" dirty="0" err="1"/>
              <a:t>brachioradialis</a:t>
            </a:r>
            <a:r>
              <a:rPr lang="en-US" dirty="0"/>
              <a:t>, biceps </a:t>
            </a:r>
            <a:r>
              <a:rPr lang="en-US" dirty="0" err="1"/>
              <a:t>brachii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Extension (posterior muscles)</a:t>
            </a:r>
          </a:p>
          <a:p>
            <a:pPr marL="0" indent="0">
              <a:buNone/>
            </a:pPr>
            <a:r>
              <a:rPr lang="en-US" dirty="0"/>
              <a:t>	Triceps </a:t>
            </a:r>
            <a:r>
              <a:rPr lang="en-US" dirty="0" err="1"/>
              <a:t>brachii</a:t>
            </a:r>
            <a:r>
              <a:rPr lang="en-US" dirty="0"/>
              <a:t>, </a:t>
            </a:r>
            <a:r>
              <a:rPr lang="en-US" dirty="0" err="1"/>
              <a:t>anconeus</a:t>
            </a: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Supination</a:t>
            </a:r>
          </a:p>
          <a:p>
            <a:pPr marL="0" indent="0">
              <a:buNone/>
            </a:pPr>
            <a:r>
              <a:rPr lang="en-US" dirty="0"/>
              <a:t>	Biceps </a:t>
            </a:r>
            <a:r>
              <a:rPr lang="en-US" dirty="0" err="1"/>
              <a:t>brachii</a:t>
            </a:r>
            <a:r>
              <a:rPr lang="en-US" dirty="0"/>
              <a:t>, supinator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Pronation</a:t>
            </a:r>
          </a:p>
          <a:p>
            <a:pPr marL="0" indent="0">
              <a:buNone/>
            </a:pPr>
            <a:r>
              <a:rPr lang="en-US" dirty="0"/>
              <a:t>	Pronator </a:t>
            </a:r>
            <a:r>
              <a:rPr lang="en-US" dirty="0" err="1"/>
              <a:t>quadratus</a:t>
            </a:r>
            <a:r>
              <a:rPr lang="en-US" dirty="0"/>
              <a:t>, pronator </a:t>
            </a:r>
            <a:r>
              <a:rPr lang="en-US" dirty="0" err="1"/>
              <a:t>teres</a:t>
            </a:r>
            <a:endParaRPr lang="en-US" dirty="0"/>
          </a:p>
          <a:p>
            <a:pPr lvl="1">
              <a:buFont typeface="Wingdings" pitchFamily="2" charset="2"/>
              <a:buChar char="v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2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Movements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457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pitchFamily="18" charset="0"/>
              </a:rPr>
              <a:t>Pronation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cs typeface="Times New Roman" pitchFamily="18" charset="0"/>
              </a:rPr>
              <a:t>internal rotary movement of radius on ulna that results in hand moving from palm-up to palm-down position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cs typeface="Times New Roman" pitchFamily="18" charset="0"/>
              </a:rPr>
              <a:t>Supination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cs typeface="Times New Roman" pitchFamily="18" charset="0"/>
              </a:rPr>
              <a:t>external rotary movement of radius on ulna that results in hand moving from palm-down to palm-up position</a:t>
            </a:r>
            <a:endParaRPr lang="en-US" sz="240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329554E2-93F5-4BEF-90BA-E6B789FDED59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64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993900" cy="30638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1989138" cy="31242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744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Muscles</a:t>
            </a:r>
            <a:br>
              <a:rPr lang="en-US" dirty="0"/>
            </a:br>
            <a:r>
              <a:rPr lang="en-US" dirty="0"/>
              <a:t> of the elbow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Anterior:</a:t>
            </a:r>
          </a:p>
          <a:p>
            <a:r>
              <a:rPr lang="en-US" dirty="0"/>
              <a:t>     Brachialis, </a:t>
            </a:r>
            <a:r>
              <a:rPr lang="en-US" dirty="0" err="1"/>
              <a:t>brachioradialis</a:t>
            </a:r>
            <a:r>
              <a:rPr lang="en-US" dirty="0"/>
              <a:t> – 1 joint </a:t>
            </a:r>
          </a:p>
          <a:p>
            <a:r>
              <a:rPr lang="en-US" dirty="0"/>
              <a:t>	movement</a:t>
            </a:r>
          </a:p>
          <a:p>
            <a:r>
              <a:rPr lang="en-US" dirty="0"/>
              <a:t>     Biceps </a:t>
            </a:r>
            <a:r>
              <a:rPr lang="en-US" dirty="0" err="1"/>
              <a:t>brachii</a:t>
            </a:r>
            <a:r>
              <a:rPr lang="en-US" dirty="0"/>
              <a:t> – name movements</a:t>
            </a:r>
          </a:p>
          <a:p>
            <a:r>
              <a:rPr lang="en-US" dirty="0"/>
              <a:t>     at 3 joints   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Posterior:</a:t>
            </a:r>
          </a:p>
          <a:p>
            <a:r>
              <a:rPr lang="en-US" dirty="0"/>
              <a:t>     Triceps </a:t>
            </a:r>
            <a:r>
              <a:rPr lang="en-US" dirty="0" err="1"/>
              <a:t>brachii</a:t>
            </a:r>
            <a:r>
              <a:rPr lang="en-US" dirty="0"/>
              <a:t> – movements at</a:t>
            </a:r>
          </a:p>
          <a:p>
            <a:r>
              <a:rPr lang="en-US" dirty="0"/>
              <a:t>     which joints</a:t>
            </a:r>
          </a:p>
          <a:p>
            <a:r>
              <a:rPr lang="en-US" dirty="0"/>
              <a:t>     </a:t>
            </a:r>
            <a:r>
              <a:rPr lang="en-US" dirty="0" err="1"/>
              <a:t>Anconeus</a:t>
            </a:r>
            <a:r>
              <a:rPr lang="en-US" dirty="0"/>
              <a:t> – elbow joint only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hk.humankinetics.com/kineticAnatomy/ig/pics/fig04.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1586706"/>
            <a:ext cx="50673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2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Muscles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Radioulnar pronators 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Pronator teres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Pronator quadratus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Brachioradialis</a:t>
            </a:r>
          </a:p>
          <a:p>
            <a:pPr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Radioulnar supinators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Biceps brachii</a:t>
            </a:r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Supinator muscle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Brachioradialis</a:t>
            </a:r>
            <a:endParaRPr lang="en-US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3B657B2E-F322-4823-BFC3-205D51561343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 bwMode="auto">
          <a:xfrm>
            <a:off x="5183188" y="1752600"/>
            <a:ext cx="3713162" cy="413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54534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Muscles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“Tennis elbow" - common problem usually involving extensor digitorum muscle near its origin on lateral epicondyle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known lateral epicondylitis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associated with gripping &amp; lifting activities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Medial epicondylitis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somewhat less common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known as golfer's elbow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associated with medial wrist flexor &amp; pronator group near their origin on medial epicondyle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>
                <a:latin typeface="Arial Unicode MS" pitchFamily="34" charset="-128"/>
                <a:cs typeface="Times New Roman" pitchFamily="18" charset="0"/>
              </a:rPr>
              <a:t>Both conditions involve muscles which cross elbow but act primarily on wrist &amp; hand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91785512-37C2-42B9-804C-11EFDD9D4CB5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4791"/>
      </p:ext>
    </p:extLst>
  </p:cSld>
  <p:clrMapOvr>
    <a:masterClrMapping/>
  </p:clrMapOvr>
  <p:transition spd="slow"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Muscles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396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 Unicode MS" pitchFamily="34" charset="-128"/>
                <a:cs typeface="Times New Roman" pitchFamily="18" charset="0"/>
              </a:rPr>
              <a:t>Anterior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Primarily flexion &amp; pronation</a:t>
            </a:r>
          </a:p>
          <a:p>
            <a:pPr lvl="2" eaLnBrk="1" hangingPunct="1">
              <a:defRPr/>
            </a:pPr>
            <a:r>
              <a:rPr lang="fr-FR">
                <a:latin typeface="Arial Unicode MS" pitchFamily="34" charset="-128"/>
                <a:cs typeface="Times New Roman" pitchFamily="18" charset="0"/>
              </a:rPr>
              <a:t>Biceps brachii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fr-FR">
                <a:latin typeface="Arial Unicode MS" pitchFamily="34" charset="-128"/>
                <a:cs typeface="Times New Roman" pitchFamily="18" charset="0"/>
              </a:rPr>
              <a:t>Brachialis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fr-FR">
                <a:latin typeface="Arial Unicode MS" pitchFamily="34" charset="-128"/>
                <a:cs typeface="Times New Roman" pitchFamily="18" charset="0"/>
              </a:rPr>
              <a:t>Brachioradialis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  <a:p>
            <a:pPr lvl="2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Pronator teres</a:t>
            </a:r>
          </a:p>
          <a:p>
            <a:pPr lvl="2" algn="just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Pronator quadratus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20FAC689-8656-4E8B-BD2C-C71F32A6EA21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/>
          <a:stretch>
            <a:fillRect/>
          </a:stretch>
        </p:blipFill>
        <p:spPr bwMode="auto">
          <a:xfrm>
            <a:off x="5781675" y="1524000"/>
            <a:ext cx="3086100" cy="38862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1817688" cy="3887788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6281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Bones of the Elbow and Forearm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Bony landmarks for the radius, ulna and humerus. Yes, you need to know these.  Looks like a lot, but it is slightly repetitive.</a:t>
            </a:r>
          </a:p>
        </p:txBody>
      </p:sp>
      <p:pic>
        <p:nvPicPr>
          <p:cNvPr id="1026" name="Picture 2" descr="http://hk.humankinetics.com/kineticAnatomy/ig/pics/fig04.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 b="175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92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Muscles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3581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 Unicode MS" pitchFamily="34" charset="-128"/>
                <a:cs typeface="Times New Roman" pitchFamily="18" charset="0"/>
              </a:rPr>
              <a:t>Posterior</a:t>
            </a:r>
          </a:p>
          <a:p>
            <a:pPr lvl="1" eaLnBrk="1" hangingPunct="1"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Primarily extension &amp; supination</a:t>
            </a:r>
          </a:p>
          <a:p>
            <a:pPr lvl="2" eaLnBrk="1" hangingPunct="1">
              <a:defRPr/>
            </a:pPr>
            <a:r>
              <a:rPr lang="fr-FR">
                <a:latin typeface="Arial Unicode MS" pitchFamily="34" charset="-128"/>
                <a:cs typeface="Times New Roman" pitchFamily="18" charset="0"/>
              </a:rPr>
              <a:t>Triceps brachii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defRPr/>
            </a:pPr>
            <a:r>
              <a:rPr lang="fr-FR">
                <a:latin typeface="Arial Unicode MS" pitchFamily="34" charset="-128"/>
                <a:cs typeface="Times New Roman" pitchFamily="18" charset="0"/>
              </a:rPr>
              <a:t>Anconeus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  <a:p>
            <a:pPr lvl="2" algn="just" eaLnBrk="1" hangingPunct="1">
              <a:defRPr/>
            </a:pPr>
            <a:r>
              <a:rPr lang="fr-FR">
                <a:latin typeface="Arial Unicode MS" pitchFamily="34" charset="-128"/>
                <a:cs typeface="Times New Roman" pitchFamily="18" charset="0"/>
              </a:rPr>
              <a:t>Supinator</a:t>
            </a:r>
            <a:endParaRPr lang="en-US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DDAB0F9E-D78D-4420-856D-09B49B008BF1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524000"/>
            <a:ext cx="1690688" cy="44958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1524000"/>
            <a:ext cx="3279775" cy="44958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24713"/>
      </p:ext>
    </p:extLst>
  </p:cSld>
  <p:clrMapOvr>
    <a:masterClrMapping/>
  </p:clrMapOvr>
  <p:transition spd="slow">
    <p:split orient="vert"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5AA0-C258-48A6-BBC8-B25DEF75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Bicep </a:t>
            </a:r>
            <a:r>
              <a:rPr lang="en-US" dirty="0" err="1"/>
              <a:t>Brachii</a:t>
            </a:r>
            <a:r>
              <a:rPr lang="en-US" dirty="0"/>
              <a:t> Origin and Insertion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0C30A8-4EFE-4311-952C-53FA79064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096000" cy="4876800"/>
          </a:xfrm>
        </p:spPr>
      </p:pic>
    </p:spTree>
    <p:extLst>
      <p:ext uri="{BB962C8B-B14F-4D97-AF65-F5344CB8AC3E}">
        <p14:creationId xmlns:p14="http://schemas.microsoft.com/office/powerpoint/2010/main" val="120973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ricep origin and insertion">
            <a:extLst>
              <a:ext uri="{FF2B5EF4-FFF2-40B4-BE49-F238E27FC236}">
                <a16:creationId xmlns:a16="http://schemas.microsoft.com/office/drawing/2014/main" id="{DC5050AB-BD88-4114-816F-65FDD607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676400"/>
            <a:ext cx="6553200" cy="47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0591F-8C76-498C-8D36-2AC18D62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Triceps Brachii Origin and Insertion</a:t>
            </a:r>
          </a:p>
        </p:txBody>
      </p:sp>
    </p:spTree>
    <p:extLst>
      <p:ext uri="{BB962C8B-B14F-4D97-AF65-F5344CB8AC3E}">
        <p14:creationId xmlns:p14="http://schemas.microsoft.com/office/powerpoint/2010/main" val="200413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Facets on the distal surface of the radius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k.humankinetics.com/kineticAnatomy/ig/pics/fig04.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r="127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ligaments of elbow and </a:t>
            </a:r>
            <a:br>
              <a:rPr lang="en-US" dirty="0"/>
            </a:br>
            <a:r>
              <a:rPr lang="en-US" dirty="0"/>
              <a:t>distal </a:t>
            </a:r>
            <a:r>
              <a:rPr lang="en-US" dirty="0" err="1"/>
              <a:t>radioulnar</a:t>
            </a:r>
            <a:r>
              <a:rPr lang="en-US" dirty="0"/>
              <a:t> joint</a:t>
            </a:r>
          </a:p>
        </p:txBody>
      </p:sp>
      <p:pic>
        <p:nvPicPr>
          <p:cNvPr id="3074" name="Picture 2" descr="http://hk.humankinetics.com/kineticAnatomy/ig/pics/fig04.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41257"/>
            <a:ext cx="4038600" cy="36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k.humankinetics.com/kineticAnatomy/ig/pics/fig04.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2261"/>
            <a:ext cx="4038600" cy="25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11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The Elbow &amp; Radioulnar Joints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96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Most upper extremity movements involve the elbow &amp; radioulnar joints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Usually grouped together due to close anatomical relationship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Elbow joint movements may be clearly distinguished from those of the radioulnar joints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Radioulnar joint movements may be distinguished from those of the wrist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3BBE5A26-EF0E-4734-923B-FE1B49A4EB0A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4243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Bones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295275" y="1600200"/>
            <a:ext cx="5105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Ulna is much larger proximally than radius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Radius is much larger distally than ulna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Scapula &amp; humerus serve as proximal attachments for muscles that flex &amp; extend the elbow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Arial Unicode MS" pitchFamily="34" charset="-128"/>
                <a:cs typeface="Times New Roman" pitchFamily="18" charset="0"/>
              </a:rPr>
              <a:t>Ulna &amp; radius serve as distal attachments for these same muscles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FF734C28-A77D-41C3-8A24-405A300B718E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473700" y="1895475"/>
          <a:ext cx="35464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4334480" imgH="4610744" progId="MSPhotoEd.3">
                  <p:embed/>
                </p:oleObj>
              </mc:Choice>
              <mc:Fallback>
                <p:oleObj name="Photo Editor Photo" r:id="rId4" imgW="4334480" imgH="46107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895475"/>
                        <a:ext cx="3546475" cy="3771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505806"/>
      </p:ext>
    </p:extLst>
  </p:cSld>
  <p:clrMapOvr>
    <a:masterClrMapping/>
  </p:clrMapOvr>
  <p:transition spd="slow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162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 Unicode MS" pitchFamily="34" charset="-128"/>
                <a:cs typeface="Times New Roman" pitchFamily="18" charset="0"/>
              </a:rPr>
              <a:t>Ginglymus</a:t>
            </a:r>
            <a:r>
              <a:rPr lang="en-US" dirty="0">
                <a:latin typeface="Arial Unicode MS" pitchFamily="34" charset="-128"/>
                <a:cs typeface="Times New Roman" pitchFamily="18" charset="0"/>
              </a:rPr>
              <a:t> or hinge-type joint</a:t>
            </a:r>
          </a:p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Allows only flexion &amp; extension</a:t>
            </a:r>
          </a:p>
          <a:p>
            <a:pPr eaLnBrk="1" hangingPunct="1">
              <a:defRPr/>
            </a:pPr>
            <a:r>
              <a:rPr lang="en-US" dirty="0">
                <a:latin typeface="Arial Unicode MS" pitchFamily="34" charset="-128"/>
                <a:cs typeface="Times New Roman" pitchFamily="18" charset="0"/>
              </a:rPr>
              <a:t>2 interrelated joints</a:t>
            </a:r>
          </a:p>
          <a:p>
            <a:pPr lvl="1" eaLnBrk="1" hangingPunct="1">
              <a:defRPr/>
            </a:pPr>
            <a:r>
              <a:rPr lang="en-US" dirty="0" err="1">
                <a:latin typeface="Arial Unicode MS" pitchFamily="34" charset="-128"/>
                <a:cs typeface="Times New Roman" pitchFamily="18" charset="0"/>
              </a:rPr>
              <a:t>humeroulnar</a:t>
            </a:r>
            <a:r>
              <a:rPr lang="en-US" dirty="0">
                <a:latin typeface="Arial Unicode MS" pitchFamily="34" charset="-128"/>
                <a:cs typeface="Times New Roman" pitchFamily="18" charset="0"/>
              </a:rPr>
              <a:t> joint</a:t>
            </a:r>
          </a:p>
          <a:p>
            <a:pPr lvl="1" eaLnBrk="1" hangingPunct="1">
              <a:defRPr/>
            </a:pPr>
            <a:r>
              <a:rPr lang="en-US" dirty="0" err="1">
                <a:latin typeface="Arial Unicode MS" pitchFamily="34" charset="-128"/>
                <a:cs typeface="Times New Roman" pitchFamily="18" charset="0"/>
              </a:rPr>
              <a:t>radiohumeral</a:t>
            </a:r>
            <a:r>
              <a:rPr lang="en-US" dirty="0">
                <a:latin typeface="Arial Unicode MS" pitchFamily="34" charset="-128"/>
                <a:cs typeface="Times New Roman" pitchFamily="18" charset="0"/>
              </a:rPr>
              <a:t> joints</a:t>
            </a:r>
          </a:p>
        </p:txBody>
      </p:sp>
      <p:sp>
        <p:nvSpPr>
          <p:cNvPr id="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D6F7BDC9-7773-4728-92A3-75F2716AD69D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52738"/>
            <a:ext cx="3581400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4731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Elbow motions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primarily involve movement between articular surfaces of humerus &amp; ulna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specifically humeral trochlear fitting into ulna trochlear notch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radial head has a relatively small amount of contact with capitulum of humerus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As elbow reaches full extension, olecranon process is received by olecranon fossa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increased joint stability when fully extended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802CC381-32CF-4E44-A793-B79FE1B8C0F7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40301"/>
      </p:ext>
    </p:extLst>
  </p:cSld>
  <p:clrMapOvr>
    <a:masterClrMapping/>
  </p:clrMapOvr>
  <p:transition spd="slow">
    <p:split orient="vert"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cs typeface="Times New Roman" pitchFamily="18" charset="0"/>
              </a:rPr>
              <a:t>Joints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62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As elbow flexes 20 degrees or more, its bony stability is unlocked, allowing for more side-to-side laxity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 Unicode MS" pitchFamily="34" charset="-128"/>
                <a:cs typeface="Times New Roman" pitchFamily="18" charset="0"/>
              </a:rPr>
              <a:t>Stability in flexion is more dependent on the lateral (radial collateral ligament) &amp; the medial or (ulnar collateral ligament)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Manual of </a:t>
            </a:r>
            <a:br>
              <a:rPr lang="en-US"/>
            </a:br>
            <a:r>
              <a:rPr lang="en-US"/>
              <a:t>Structural Kinesiology</a:t>
            </a:r>
            <a:endParaRPr lang="en-US" b="0" i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Elbow and Radioulnar Joints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t>6-</a:t>
            </a:r>
            <a:fld id="{0D7FF18F-5011-4851-965A-1BEC8AA4F2E0}" type="slidenum">
              <a:rPr lang="en-US" altLang="en-US" sz="1400">
                <a:solidFill>
                  <a:schemeClr val="bg1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 sz="140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1511" name="Picture 10" descr="tho58911_06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47925"/>
            <a:ext cx="3657600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94980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750</Words>
  <Application>Microsoft Office PowerPoint</Application>
  <PresentationFormat>On-screen Show (4:3)</PresentationFormat>
  <Paragraphs>163</Paragraphs>
  <Slides>22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Garamond</vt:lpstr>
      <vt:lpstr>Times New Roman</vt:lpstr>
      <vt:lpstr>Wingdings</vt:lpstr>
      <vt:lpstr>Office Theme</vt:lpstr>
      <vt:lpstr>Photo Editor Photo</vt:lpstr>
      <vt:lpstr>KINES 80 </vt:lpstr>
      <vt:lpstr>Bones of the Elbow and Forearm</vt:lpstr>
      <vt:lpstr>Facets on the distal surface of the radius</vt:lpstr>
      <vt:lpstr>Major ligaments of elbow and  distal radioulnar joint</vt:lpstr>
      <vt:lpstr>The Elbow &amp; Radioulnar Joints</vt:lpstr>
      <vt:lpstr>Bones</vt:lpstr>
      <vt:lpstr>Joints</vt:lpstr>
      <vt:lpstr>Joints</vt:lpstr>
      <vt:lpstr>Joints</vt:lpstr>
      <vt:lpstr>Joints</vt:lpstr>
      <vt:lpstr>Joints</vt:lpstr>
      <vt:lpstr>Joints</vt:lpstr>
      <vt:lpstr>Joints</vt:lpstr>
      <vt:lpstr>Fundamental Movements and Muscles of the Elbow and Forearm</vt:lpstr>
      <vt:lpstr>Movements</vt:lpstr>
      <vt:lpstr> Muscles  of the elbow</vt:lpstr>
      <vt:lpstr>Muscles</vt:lpstr>
      <vt:lpstr>Muscles</vt:lpstr>
      <vt:lpstr>Muscles</vt:lpstr>
      <vt:lpstr>Muscles</vt:lpstr>
      <vt:lpstr>Bicep Brachii Origin and Insertion</vt:lpstr>
      <vt:lpstr>Triceps Brachii Origin and Insertion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KINES 80</dc:title>
  <dc:creator>Owner</dc:creator>
  <cp:lastModifiedBy>Venona Orr</cp:lastModifiedBy>
  <cp:revision>17</cp:revision>
  <dcterms:created xsi:type="dcterms:W3CDTF">2011-09-22T12:40:52Z</dcterms:created>
  <dcterms:modified xsi:type="dcterms:W3CDTF">2019-02-14T01:04:12Z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