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70" r:id="rId11"/>
    <p:sldId id="266" r:id="rId12"/>
    <p:sldId id="267" r:id="rId13"/>
    <p:sldId id="291" r:id="rId14"/>
    <p:sldId id="292" r:id="rId15"/>
    <p:sldId id="293" r:id="rId16"/>
    <p:sldId id="268" r:id="rId17"/>
    <p:sldId id="281" r:id="rId18"/>
    <p:sldId id="282" r:id="rId19"/>
    <p:sldId id="283" r:id="rId20"/>
    <p:sldId id="284" r:id="rId21"/>
    <p:sldId id="290" r:id="rId22"/>
    <p:sldId id="288" r:id="rId23"/>
    <p:sldId id="294" r:id="rId24"/>
    <p:sldId id="295" r:id="rId25"/>
    <p:sldId id="29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D3BC2E11-3228-42C0-8072-1DB94DA4C679}">
          <p14:sldIdLst>
            <p14:sldId id="256"/>
            <p14:sldId id="257"/>
            <p14:sldId id="258"/>
            <p14:sldId id="259"/>
            <p14:sldId id="260"/>
            <p14:sldId id="262"/>
            <p14:sldId id="263"/>
            <p14:sldId id="264"/>
            <p14:sldId id="265"/>
            <p14:sldId id="270"/>
            <p14:sldId id="266"/>
            <p14:sldId id="267"/>
            <p14:sldId id="291"/>
            <p14:sldId id="292"/>
            <p14:sldId id="293"/>
            <p14:sldId id="268"/>
            <p14:sldId id="281"/>
            <p14:sldId id="282"/>
            <p14:sldId id="283"/>
            <p14:sldId id="284"/>
            <p14:sldId id="290"/>
            <p14:sldId id="288"/>
            <p14:sldId id="294"/>
            <p14:sldId id="295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294" autoAdjust="0"/>
  </p:normalViewPr>
  <p:slideViewPr>
    <p:cSldViewPr>
      <p:cViewPr varScale="1">
        <p:scale>
          <a:sx n="50" d="100"/>
          <a:sy n="50" d="100"/>
        </p:scale>
        <p:origin x="475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36"/>
    </p:cViewPr>
  </p:sorterViewPr>
  <p:notesViewPr>
    <p:cSldViewPr>
      <p:cViewPr varScale="1">
        <p:scale>
          <a:sx n="60" d="100"/>
          <a:sy n="60" d="100"/>
        </p:scale>
        <p:origin x="-274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err="1"/>
              <a:t>Kines</a:t>
            </a:r>
            <a:r>
              <a:rPr lang="en-US" dirty="0"/>
              <a:t> 80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Chapter 1</a:t>
            </a:r>
          </a:p>
        </p:txBody>
      </p:sp>
    </p:spTree>
    <p:extLst>
      <p:ext uri="{BB962C8B-B14F-4D97-AF65-F5344CB8AC3E}">
        <p14:creationId xmlns:p14="http://schemas.microsoft.com/office/powerpoint/2010/main" val="2244210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CAFBB-0E6A-4D23-9A2E-59CC8CAD28B6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1218F-E5B4-46F3-BFD0-05904ABB0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14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B530DA3-6199-4FF9-9757-B9DB4D21F59A}" type="slidenum">
              <a:rPr lang="en-US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1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96A38B-7698-48A2-A269-7AD9098BFE3A}" type="slidenum">
              <a:rPr lang="en-US" altLang="en-US"/>
              <a:pPr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421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F458F7-A9E2-4941-9A32-71194CC30143}" type="slidenum">
              <a:rPr lang="en-US" altLang="en-US"/>
              <a:pPr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612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93C616-742B-4930-876E-5EAC9202A662}" type="slidenum">
              <a:rPr lang="en-US" altLang="en-US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82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A4A158-262F-46D9-B1F0-A68D25A1D89A}" type="slidenum">
              <a:rPr lang="en-US" altLang="en-US"/>
              <a:pPr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848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B62974-B1C2-41E8-8E49-C0B9BDF61D3D}" type="slidenum">
              <a:rPr lang="en-US" altLang="en-US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00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123434-2381-4D84-845E-C198247E9B53}" type="slidenum">
              <a:rPr lang="en-US" altLang="en-US"/>
              <a:pPr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323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5D72BB-A07F-4A61-94A4-CDA8FBCF9951}" type="slidenum">
              <a:rPr lang="en-US" altLang="en-US"/>
              <a:pPr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805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F3B999-317D-45DF-AE1B-2FE272D80C76}" type="slidenum">
              <a:rPr lang="en-US" altLang="en-US"/>
              <a:pPr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673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782CC5-22A8-472A-9FC2-1DBC54D04D6D}" type="slidenum">
              <a:rPr lang="en-US" altLang="en-US"/>
              <a:pPr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699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9985-EAE2-42F6-BAF1-E90A60231F57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EB26-1F20-4739-9981-1B9992ACB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89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9985-EAE2-42F6-BAF1-E90A60231F57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EB26-1F20-4739-9981-1B9992ACB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13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9985-EAE2-42F6-BAF1-E90A60231F57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EB26-1F20-4739-9981-1B9992ACB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03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9985-EAE2-42F6-BAF1-E90A60231F57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EB26-1F20-4739-9981-1B9992ACB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3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9985-EAE2-42F6-BAF1-E90A60231F57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EB26-1F20-4739-9981-1B9992ACB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1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9985-EAE2-42F6-BAF1-E90A60231F57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EB26-1F20-4739-9981-1B9992ACB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8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9985-EAE2-42F6-BAF1-E90A60231F57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EB26-1F20-4739-9981-1B9992ACB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3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9985-EAE2-42F6-BAF1-E90A60231F57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EB26-1F20-4739-9981-1B9992ACB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7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9985-EAE2-42F6-BAF1-E90A60231F57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EB26-1F20-4739-9981-1B9992ACB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3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9985-EAE2-42F6-BAF1-E90A60231F57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EB26-1F20-4739-9981-1B9992ACB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1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9985-EAE2-42F6-BAF1-E90A60231F57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EB26-1F20-4739-9981-1B9992ACB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3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29985-EAE2-42F6-BAF1-E90A60231F57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CEB26-1F20-4739-9981-1B9992ACB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9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KINES 80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1</a:t>
            </a:r>
          </a:p>
          <a:p>
            <a:r>
              <a:rPr lang="en-US" dirty="0"/>
              <a:t>Structures</a:t>
            </a:r>
          </a:p>
        </p:txBody>
      </p:sp>
    </p:spTree>
    <p:extLst>
      <p:ext uri="{BB962C8B-B14F-4D97-AF65-F5344CB8AC3E}">
        <p14:creationId xmlns:p14="http://schemas.microsoft.com/office/powerpoint/2010/main" val="1675570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12" y="131862"/>
            <a:ext cx="6763488" cy="665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97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35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763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00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534400" cy="11049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cs typeface="Times New Roman" pitchFamily="18" charset="0"/>
              </a:rPr>
              <a:t>Muscle Nomenclature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>
                <a:cs typeface="Times New Roman" pitchFamily="18" charset="0"/>
              </a:rPr>
              <a:t>Muscles are usually named due to</a:t>
            </a:r>
          </a:p>
          <a:p>
            <a:pPr lvl="1" eaLnBrk="1" hangingPunct="1">
              <a:defRPr/>
            </a:pPr>
            <a:r>
              <a:rPr lang="en-US" sz="2400" dirty="0">
                <a:cs typeface="Times New Roman" pitchFamily="18" charset="0"/>
              </a:rPr>
              <a:t>visual appearance</a:t>
            </a:r>
          </a:p>
          <a:p>
            <a:pPr lvl="1" eaLnBrk="1" hangingPunct="1">
              <a:defRPr/>
            </a:pPr>
            <a:r>
              <a:rPr lang="en-US" sz="2400" dirty="0">
                <a:cs typeface="Times New Roman" pitchFamily="18" charset="0"/>
              </a:rPr>
              <a:t>anatomical location</a:t>
            </a:r>
          </a:p>
          <a:p>
            <a:pPr lvl="1" eaLnBrk="1" hangingPunct="1">
              <a:defRPr/>
            </a:pPr>
            <a:r>
              <a:rPr lang="en-US" sz="2400" dirty="0">
                <a:cs typeface="Times New Roman" pitchFamily="18" charset="0"/>
              </a:rPr>
              <a:t>function</a:t>
            </a:r>
          </a:p>
          <a:p>
            <a:pPr eaLnBrk="1" hangingPunct="1">
              <a:defRPr/>
            </a:pPr>
            <a:r>
              <a:rPr lang="en-US" sz="2800" dirty="0">
                <a:cs typeface="Times New Roman" pitchFamily="18" charset="0"/>
              </a:rPr>
              <a:t>Shape – deltoid, rhomboid</a:t>
            </a:r>
          </a:p>
          <a:p>
            <a:pPr eaLnBrk="1" hangingPunct="1">
              <a:defRPr/>
            </a:pPr>
            <a:r>
              <a:rPr lang="en-US" sz="2800" dirty="0">
                <a:cs typeface="Times New Roman" pitchFamily="18" charset="0"/>
              </a:rPr>
              <a:t>Size – gluteus </a:t>
            </a:r>
            <a:r>
              <a:rPr lang="en-US" sz="2800" dirty="0" err="1">
                <a:cs typeface="Times New Roman" pitchFamily="18" charset="0"/>
              </a:rPr>
              <a:t>maximus</a:t>
            </a:r>
            <a:r>
              <a:rPr lang="en-US" sz="2800" dirty="0">
                <a:cs typeface="Times New Roman" pitchFamily="18" charset="0"/>
              </a:rPr>
              <a:t>, </a:t>
            </a:r>
            <a:r>
              <a:rPr lang="en-US" sz="2800" dirty="0" err="1">
                <a:cs typeface="Times New Roman" pitchFamily="18" charset="0"/>
              </a:rPr>
              <a:t>teres</a:t>
            </a:r>
            <a:r>
              <a:rPr lang="en-US" sz="2800" dirty="0">
                <a:cs typeface="Times New Roman" pitchFamily="18" charset="0"/>
              </a:rPr>
              <a:t> minor</a:t>
            </a:r>
          </a:p>
          <a:p>
            <a:pPr eaLnBrk="1" hangingPunct="1">
              <a:defRPr/>
            </a:pPr>
            <a:r>
              <a:rPr lang="en-US" sz="2800" dirty="0">
                <a:cs typeface="Times New Roman" pitchFamily="18" charset="0"/>
              </a:rPr>
              <a:t>Number of divisions – triceps </a:t>
            </a:r>
            <a:r>
              <a:rPr lang="en-US" sz="2800" dirty="0" err="1">
                <a:cs typeface="Times New Roman" pitchFamily="18" charset="0"/>
              </a:rPr>
              <a:t>brachii</a:t>
            </a:r>
            <a:endParaRPr lang="en-US" sz="2800" dirty="0"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800" dirty="0">
                <a:cs typeface="Times New Roman" pitchFamily="18" charset="0"/>
              </a:rPr>
              <a:t>Direction of its fibers – external abdominal oblique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Manual of </a:t>
            </a:r>
            <a:br>
              <a:rPr lang="en-US"/>
            </a:br>
            <a:r>
              <a:rPr lang="en-US"/>
              <a:t>Structural Kinesiology</a:t>
            </a:r>
            <a:endParaRPr lang="en-US" b="0" i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Neuromuscular Fundamentals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t>2-</a:t>
            </a:r>
            <a:fld id="{51DDFF58-5375-4F76-BFD6-4A457DD5B24C}" type="slidenum"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pPr eaLnBrk="1" hangingPunct="1"/>
              <a:t>13</a:t>
            </a:fld>
            <a:endParaRPr lang="en-US" altLang="en-US" sz="14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59155"/>
      </p:ext>
    </p:extLst>
  </p:cSld>
  <p:clrMapOvr>
    <a:masterClrMapping/>
  </p:clrMapOvr>
  <p:transition spd="med"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534400" cy="11049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cs typeface="Times New Roman" pitchFamily="18" charset="0"/>
              </a:rPr>
              <a:t>Muscle Nomenclature</a:t>
            </a:r>
            <a:endParaRPr lang="en-US"/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Times New Roman" pitchFamily="18" charset="0"/>
              </a:rPr>
              <a:t>Location - rectus femoris, palmaris longus</a:t>
            </a:r>
          </a:p>
          <a:p>
            <a:pPr eaLnBrk="1" hangingPunct="1">
              <a:defRPr/>
            </a:pPr>
            <a:r>
              <a:rPr lang="en-US">
                <a:cs typeface="Times New Roman" pitchFamily="18" charset="0"/>
              </a:rPr>
              <a:t>Points of attachment - coracobrachialis, extensor hallucis longus, flexor digitorum longus</a:t>
            </a:r>
          </a:p>
          <a:p>
            <a:pPr eaLnBrk="1" hangingPunct="1">
              <a:defRPr/>
            </a:pPr>
            <a:r>
              <a:rPr lang="en-US">
                <a:cs typeface="Times New Roman" pitchFamily="18" charset="0"/>
              </a:rPr>
              <a:t>Action - erector spinae, supinator, extensor digiti minimi</a:t>
            </a:r>
          </a:p>
          <a:p>
            <a:pPr eaLnBrk="1" hangingPunct="1">
              <a:defRPr/>
            </a:pPr>
            <a:r>
              <a:rPr lang="en-US">
                <a:cs typeface="Times New Roman" pitchFamily="18" charset="0"/>
              </a:rPr>
              <a:t>Action &amp; shape – pronator quadratus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Manual of </a:t>
            </a:r>
            <a:br>
              <a:rPr lang="en-US"/>
            </a:br>
            <a:r>
              <a:rPr lang="en-US"/>
              <a:t>Structural Kinesiology</a:t>
            </a:r>
            <a:endParaRPr lang="en-US" b="0" i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Neuromuscular Fundamentals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t>2-</a:t>
            </a:r>
            <a:fld id="{83097E17-2574-4773-84B2-991E33CA56D2}" type="slidenum"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pPr eaLnBrk="1" hangingPunct="1"/>
              <a:t>14</a:t>
            </a:fld>
            <a:endParaRPr lang="en-US" altLang="en-US" sz="14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87902"/>
      </p:ext>
    </p:extLst>
  </p:cSld>
  <p:clrMapOvr>
    <a:masterClrMapping/>
  </p:clrMapOvr>
  <p:transition spd="med">
    <p:pull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Times New Roman" pitchFamily="18" charset="0"/>
              </a:rPr>
              <a:t>Muscle Tissue Properties</a:t>
            </a:r>
            <a:endParaRPr lang="en-US" sz="4000">
              <a:cs typeface="Times New Roman" pitchFamily="18" charset="0"/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>
                <a:cs typeface="Times New Roman" pitchFamily="18" charset="0"/>
              </a:rPr>
              <a:t>Irritability</a:t>
            </a:r>
            <a:r>
              <a:rPr lang="en-US">
                <a:cs typeface="Times New Roman" pitchFamily="18" charset="0"/>
              </a:rPr>
              <a:t> or </a:t>
            </a:r>
            <a:r>
              <a:rPr lang="en-US" i="1">
                <a:cs typeface="Times New Roman" pitchFamily="18" charset="0"/>
              </a:rPr>
              <a:t>Excitability </a:t>
            </a:r>
            <a:r>
              <a:rPr lang="en-US">
                <a:cs typeface="Times New Roman" pitchFamily="18" charset="0"/>
              </a:rPr>
              <a:t>- property of muscle being sensitive or responsive to chemical, electrical, or mechanical stimuli</a:t>
            </a:r>
          </a:p>
          <a:p>
            <a:pPr eaLnBrk="1" hangingPunct="1">
              <a:defRPr/>
            </a:pPr>
            <a:r>
              <a:rPr lang="en-US" i="1">
                <a:cs typeface="Times New Roman" pitchFamily="18" charset="0"/>
              </a:rPr>
              <a:t>Contractility</a:t>
            </a:r>
            <a:r>
              <a:rPr lang="en-US">
                <a:cs typeface="Times New Roman" pitchFamily="18" charset="0"/>
              </a:rPr>
              <a:t> - ability of muscle to contract &amp; develop tension or internal force against resistance when stimulated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Manual of </a:t>
            </a:r>
            <a:br>
              <a:rPr lang="en-US"/>
            </a:br>
            <a:r>
              <a:rPr lang="en-US"/>
              <a:t>Structural Kinesiology</a:t>
            </a:r>
            <a:endParaRPr lang="en-US" b="0" i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Neuromuscular Fundamentals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t>2-</a:t>
            </a:r>
            <a:fld id="{295DDA27-2D4B-43E6-A40A-DE6A8E342AB5}" type="slidenum"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pPr eaLnBrk="1" hangingPunct="1"/>
              <a:t>15</a:t>
            </a:fld>
            <a:endParaRPr lang="en-US" altLang="en-US" sz="14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226908"/>
      </p:ext>
    </p:extLst>
  </p:cSld>
  <p:clrMapOvr>
    <a:masterClrMapping/>
  </p:clrMapOvr>
  <p:transition>
    <p:pull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Times New Roman" pitchFamily="18" charset="0"/>
              </a:rPr>
              <a:t>Muscle Tissue Properties</a:t>
            </a:r>
            <a:endParaRPr lang="en-US" sz="4000">
              <a:cs typeface="Times New Roman" pitchFamily="18" charset="0"/>
            </a:endParaRPr>
          </a:p>
        </p:txBody>
      </p:sp>
      <p:sp>
        <p:nvSpPr>
          <p:cNvPr id="278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>
                <a:cs typeface="Times New Roman" pitchFamily="18" charset="0"/>
              </a:rPr>
              <a:t>Extensibility</a:t>
            </a:r>
            <a:r>
              <a:rPr lang="en-US">
                <a:cs typeface="Times New Roman" pitchFamily="18" charset="0"/>
              </a:rPr>
              <a:t> - ability of muscle to be passively stretched beyond it normal resting length</a:t>
            </a:r>
          </a:p>
          <a:p>
            <a:pPr eaLnBrk="1" hangingPunct="1">
              <a:defRPr/>
            </a:pPr>
            <a:r>
              <a:rPr lang="en-US" i="1">
                <a:cs typeface="Times New Roman" pitchFamily="18" charset="0"/>
              </a:rPr>
              <a:t>Elasticity</a:t>
            </a:r>
            <a:r>
              <a:rPr lang="en-US">
                <a:cs typeface="Times New Roman" pitchFamily="18" charset="0"/>
              </a:rPr>
              <a:t> - ability of muscle to return to its original length following stretching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Manual of </a:t>
            </a:r>
            <a:br>
              <a:rPr lang="en-US"/>
            </a:br>
            <a:r>
              <a:rPr lang="en-US"/>
              <a:t>Structural Kinesiology</a:t>
            </a:r>
            <a:endParaRPr lang="en-US" b="0" i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Neuromuscular Fundamentals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t>2-</a:t>
            </a:r>
            <a:fld id="{71A541DE-485E-4893-9C07-5768A80EF936}" type="slidenum"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pPr eaLnBrk="1" hangingPunct="1"/>
              <a:t>16</a:t>
            </a:fld>
            <a:endParaRPr lang="en-US" altLang="en-US" sz="14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9127"/>
      </p:ext>
    </p:extLst>
  </p:cSld>
  <p:clrMapOvr>
    <a:masterClrMapping/>
  </p:clrMapOvr>
  <p:transition>
    <p:pull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>
                <a:cs typeface="Times New Roman" pitchFamily="18" charset="0"/>
              </a:rPr>
              <a:t>Role of Muscles</a:t>
            </a:r>
            <a:endParaRPr lang="en-US">
              <a:cs typeface="Times New Roman" pitchFamily="18" charset="0"/>
            </a:endParaRPr>
          </a:p>
        </p:txBody>
      </p:sp>
      <p:sp>
        <p:nvSpPr>
          <p:cNvPr id="6256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i="1">
                <a:cs typeface="Times New Roman" pitchFamily="18" charset="0"/>
              </a:rPr>
              <a:t>Agonist </a:t>
            </a:r>
            <a:r>
              <a:rPr lang="en-US" sz="2800">
                <a:cs typeface="Times New Roman" pitchFamily="18" charset="0"/>
              </a:rPr>
              <a:t>muscles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>
                <a:cs typeface="Times New Roman" pitchFamily="18" charset="0"/>
              </a:rPr>
              <a:t>Primary or prime movers, or muscles most involved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>
                <a:effectLst/>
              </a:rPr>
              <a:t>Some agonist muscles, because of their relative location, size, length, or force generation capacity, are able to contribute significantly more to the joint movement than other agonists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>
                <a:effectLst/>
              </a:rPr>
              <a:t>Assisters or assistant movers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>
                <a:effectLst/>
              </a:rPr>
              <a:t>Agonist muscles that contribute significantly less to the joint motion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>
                <a:effectLst/>
              </a:rPr>
              <a:t>Consensus among all authorities regarding which muscles are primary movers and which are weak assistants does not exist in every case</a:t>
            </a:r>
            <a:endParaRPr lang="en-US" sz="2400"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Manual of </a:t>
            </a:r>
            <a:br>
              <a:rPr lang="en-US"/>
            </a:br>
            <a:r>
              <a:rPr lang="en-US"/>
              <a:t>Structural Kinesiology</a:t>
            </a:r>
            <a:endParaRPr lang="en-US" b="0" i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Neuromuscular Fundamentals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t>2-</a:t>
            </a:r>
            <a:fld id="{9F1D766F-8698-4C89-B3FC-6FAEF4E23080}" type="slidenum"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pPr eaLnBrk="1" hangingPunct="1"/>
              <a:t>17</a:t>
            </a:fld>
            <a:endParaRPr lang="en-US" altLang="en-US" sz="14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239512"/>
      </p:ext>
    </p:extLst>
  </p:cSld>
  <p:clrMapOvr>
    <a:masterClrMapping/>
  </p:clrMapOvr>
  <p:transition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>
                <a:cs typeface="Times New Roman" pitchFamily="18" charset="0"/>
              </a:rPr>
              <a:t>Role of Muscles</a:t>
            </a:r>
            <a:endParaRPr lang="en-US">
              <a:cs typeface="Times New Roman" pitchFamily="18" charset="0"/>
            </a:endParaRPr>
          </a:p>
        </p:txBody>
      </p:sp>
      <p:sp>
        <p:nvSpPr>
          <p:cNvPr id="301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i="1">
                <a:cs typeface="Times New Roman" pitchFamily="18" charset="0"/>
              </a:rPr>
              <a:t>Antagonist</a:t>
            </a:r>
            <a:r>
              <a:rPr lang="en-US" sz="2800" b="1">
                <a:cs typeface="Times New Roman" pitchFamily="18" charset="0"/>
              </a:rPr>
              <a:t> </a:t>
            </a:r>
            <a:r>
              <a:rPr lang="en-US" sz="2800">
                <a:cs typeface="Times New Roman" pitchFamily="18" charset="0"/>
              </a:rPr>
              <a:t>muscles</a:t>
            </a:r>
            <a:endParaRPr lang="en-US" sz="2800" i="1"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en-US" sz="2400">
                <a:cs typeface="Times New Roman" pitchFamily="18" charset="0"/>
              </a:rPr>
              <a:t>located on opposite side of joint from agonist</a:t>
            </a:r>
          </a:p>
          <a:p>
            <a:pPr lvl="1" eaLnBrk="1" hangingPunct="1">
              <a:defRPr/>
            </a:pPr>
            <a:r>
              <a:rPr lang="en-US" sz="2400">
                <a:cs typeface="Times New Roman" pitchFamily="18" charset="0"/>
              </a:rPr>
              <a:t>have the opposite concentric action</a:t>
            </a:r>
          </a:p>
          <a:p>
            <a:pPr lvl="1" eaLnBrk="1" hangingPunct="1">
              <a:defRPr/>
            </a:pPr>
            <a:r>
              <a:rPr lang="en-US" sz="2400">
                <a:cs typeface="Times New Roman" pitchFamily="18" charset="0"/>
              </a:rPr>
              <a:t>known as contralateral muscles</a:t>
            </a:r>
          </a:p>
          <a:p>
            <a:pPr lvl="1" eaLnBrk="1" hangingPunct="1">
              <a:defRPr/>
            </a:pPr>
            <a:r>
              <a:rPr lang="en-US" sz="2400">
                <a:cs typeface="Times New Roman" pitchFamily="18" charset="0"/>
              </a:rPr>
              <a:t>work in cooperation with agonist muscles by relaxing &amp; allowing movement</a:t>
            </a:r>
          </a:p>
          <a:p>
            <a:pPr lvl="1" eaLnBrk="1" hangingPunct="1">
              <a:defRPr/>
            </a:pPr>
            <a:r>
              <a:rPr lang="en-US" sz="2400">
                <a:cs typeface="Times New Roman" pitchFamily="18" charset="0"/>
              </a:rPr>
              <a:t>when contracting concentrically perform the opposite joint motion of agonist</a:t>
            </a:r>
          </a:p>
          <a:p>
            <a:pPr lvl="1" eaLnBrk="1" hangingPunct="1">
              <a:defRPr/>
            </a:pPr>
            <a:r>
              <a:rPr lang="en-US" sz="2400">
                <a:cs typeface="Times New Roman" pitchFamily="18" charset="0"/>
              </a:rPr>
              <a:t>Ex. </a:t>
            </a:r>
            <a:r>
              <a:rPr lang="en-US" sz="2400">
                <a:effectLst/>
              </a:rPr>
              <a:t>quadriceps muscles are antagonists to hamstrings in knee flexion</a:t>
            </a:r>
            <a:endParaRPr lang="en-US" sz="2400"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Manual of </a:t>
            </a:r>
            <a:br>
              <a:rPr lang="en-US"/>
            </a:br>
            <a:r>
              <a:rPr lang="en-US"/>
              <a:t>Structural Kinesiology</a:t>
            </a:r>
            <a:endParaRPr lang="en-US" b="0" i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Neuromuscular Fundamentals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t>2-</a:t>
            </a:r>
            <a:fld id="{0E056DEE-3AAE-46CE-9BD7-F23A3CF040A7}" type="slidenum"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pPr eaLnBrk="1" hangingPunct="1"/>
              <a:t>18</a:t>
            </a:fld>
            <a:endParaRPr lang="en-US" altLang="en-US" sz="14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609553"/>
      </p:ext>
    </p:extLst>
  </p:cSld>
  <p:clrMapOvr>
    <a:masterClrMapping/>
  </p:clrMapOvr>
  <p:transition>
    <p:pull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>
                <a:cs typeface="Times New Roman" pitchFamily="18" charset="0"/>
              </a:rPr>
              <a:t>Role of Muscles</a:t>
            </a:r>
            <a:endParaRPr lang="en-US">
              <a:cs typeface="Times New Roman" pitchFamily="18" charset="0"/>
            </a:endParaRPr>
          </a:p>
        </p:txBody>
      </p:sp>
      <p:sp>
        <p:nvSpPr>
          <p:cNvPr id="302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i="1">
                <a:cs typeface="Times New Roman" pitchFamily="18" charset="0"/>
              </a:rPr>
              <a:t>Stabilizers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>
                <a:cs typeface="Times New Roman" pitchFamily="18" charset="0"/>
              </a:rPr>
              <a:t>surround joint or body part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>
                <a:cs typeface="Times New Roman" pitchFamily="18" charset="0"/>
              </a:rPr>
              <a:t>contract to fixate or stabilize the area to enable another limb or body segment to exert force &amp; move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>
                <a:cs typeface="Times New Roman" pitchFamily="18" charset="0"/>
              </a:rPr>
              <a:t>known as fixators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>
                <a:cs typeface="Times New Roman" pitchFamily="18" charset="0"/>
              </a:rPr>
              <a:t>essential in establishing a relatively firm base for the more distal joints to work from when carrying out movements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>
                <a:effectLst/>
              </a:rPr>
              <a:t>Ex. biceps curl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>
                <a:effectLst/>
              </a:rPr>
              <a:t>muscles of scapula &amp; glenohumeral joint must contract in order to maintain shoulder complex &amp; humerus in a relatively static position so that the biceps brachii can more effectively perform curls</a:t>
            </a:r>
            <a:endParaRPr lang="en-US" sz="2000"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Manual of </a:t>
            </a:r>
            <a:br>
              <a:rPr lang="en-US"/>
            </a:br>
            <a:r>
              <a:rPr lang="en-US"/>
              <a:t>Structural Kinesiology</a:t>
            </a:r>
            <a:endParaRPr lang="en-US" b="0" i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Neuromuscular Fundamentals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t>2-</a:t>
            </a:r>
            <a:fld id="{19E876D6-7EEB-4685-885A-A5BEEA4F8281}" type="slidenum"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pPr eaLnBrk="1" hangingPunct="1"/>
              <a:t>19</a:t>
            </a:fld>
            <a:endParaRPr lang="en-US" altLang="en-US" sz="14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952580"/>
      </p:ext>
    </p:extLst>
  </p:cSld>
  <p:clrMapOvr>
    <a:masterClrMapping/>
  </p:clrMapOvr>
  <p:transition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458200" cy="632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57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>
                <a:cs typeface="Times New Roman" pitchFamily="18" charset="0"/>
              </a:rPr>
              <a:t>Role of Muscles</a:t>
            </a:r>
            <a:endParaRPr lang="en-US">
              <a:cs typeface="Times New Roman" pitchFamily="18" charset="0"/>
            </a:endParaRPr>
          </a:p>
        </p:txBody>
      </p:sp>
      <p:sp>
        <p:nvSpPr>
          <p:cNvPr id="303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>
                <a:cs typeface="Times New Roman" pitchFamily="18" charset="0"/>
              </a:rPr>
              <a:t>Synergist</a:t>
            </a:r>
          </a:p>
          <a:p>
            <a:pPr lvl="1" eaLnBrk="1" hangingPunct="1">
              <a:defRPr/>
            </a:pPr>
            <a:r>
              <a:rPr lang="en-US">
                <a:cs typeface="Times New Roman" pitchFamily="18" charset="0"/>
              </a:rPr>
              <a:t>assist in action of agonists</a:t>
            </a:r>
          </a:p>
          <a:p>
            <a:pPr lvl="1" eaLnBrk="1" hangingPunct="1">
              <a:defRPr/>
            </a:pPr>
            <a:r>
              <a:rPr lang="en-US">
                <a:cs typeface="Times New Roman" pitchFamily="18" charset="0"/>
              </a:rPr>
              <a:t>not necessarily prime movers for the action</a:t>
            </a:r>
          </a:p>
          <a:p>
            <a:pPr lvl="1" eaLnBrk="1" hangingPunct="1">
              <a:defRPr/>
            </a:pPr>
            <a:r>
              <a:rPr lang="en-US">
                <a:cs typeface="Times New Roman" pitchFamily="18" charset="0"/>
              </a:rPr>
              <a:t>known as guiding muscles</a:t>
            </a:r>
          </a:p>
          <a:p>
            <a:pPr lvl="1" eaLnBrk="1" hangingPunct="1">
              <a:defRPr/>
            </a:pPr>
            <a:r>
              <a:rPr lang="en-US">
                <a:cs typeface="Times New Roman" pitchFamily="18" charset="0"/>
              </a:rPr>
              <a:t>assist in refined movement &amp; rule out undesired motions</a:t>
            </a:r>
          </a:p>
          <a:p>
            <a:pPr lvl="1" eaLnBrk="1" hangingPunct="1">
              <a:defRPr/>
            </a:pPr>
            <a:r>
              <a:rPr lang="en-US">
                <a:cs typeface="Times New Roman" pitchFamily="18" charset="0"/>
              </a:rPr>
              <a:t>helping synergists &amp; true synergists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Manual of </a:t>
            </a:r>
            <a:br>
              <a:rPr lang="en-US"/>
            </a:br>
            <a:r>
              <a:rPr lang="en-US"/>
              <a:t>Structural Kinesiology</a:t>
            </a:r>
            <a:endParaRPr lang="en-US" b="0" i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Neuromuscular Fundamentals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t>2-</a:t>
            </a:r>
            <a:fld id="{B0E56ED5-F7C6-4857-9679-30F268CDB6A8}" type="slidenum"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pPr eaLnBrk="1" hangingPunct="1"/>
              <a:t>20</a:t>
            </a:fld>
            <a:endParaRPr lang="en-US" altLang="en-US" sz="14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529224"/>
      </p:ext>
    </p:extLst>
  </p:cSld>
  <p:clrMapOvr>
    <a:masterClrMapping/>
  </p:clrMapOvr>
  <p:transition>
    <p:pull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>
                <a:cs typeface="Times New Roman" pitchFamily="18" charset="0"/>
              </a:rPr>
              <a:t>Uniarticular, biarticular, and multiarticular muscles</a:t>
            </a:r>
            <a:endParaRPr lang="en-US" sz="400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772400" cy="43434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n-US"/>
              <a:t>Uniarticular muscles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US"/>
              <a:t>Cross &amp; act directly only on the joint that they cross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US"/>
              <a:t>Ex. Brachialis</a:t>
            </a:r>
          </a:p>
          <a:p>
            <a:pPr lvl="2" algn="just" eaLnBrk="1" hangingPunct="1">
              <a:lnSpc>
                <a:spcPct val="90000"/>
              </a:lnSpc>
              <a:defRPr/>
            </a:pPr>
            <a:r>
              <a:rPr lang="en-US" sz="2800"/>
              <a:t>Can only pull humerus &amp; ulna closer together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Manual of </a:t>
            </a:r>
            <a:br>
              <a:rPr lang="en-US"/>
            </a:br>
            <a:r>
              <a:rPr lang="en-US"/>
              <a:t>Structural Kinesiology</a:t>
            </a:r>
            <a:endParaRPr lang="en-US" b="0" i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Neuromuscular Fundamentals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t>2-</a:t>
            </a:r>
            <a:fld id="{5E50C673-1016-41F7-AC2A-B3A9DF021ABD}" type="slidenum"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pPr eaLnBrk="1" hangingPunct="1"/>
              <a:t>21</a:t>
            </a:fld>
            <a:endParaRPr lang="en-US" altLang="en-US" sz="14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>
              <a:defRPr/>
            </a:pPr>
            <a:endParaRPr lang="en-US" sz="4400">
              <a:effectLst>
                <a:outerShdw blurRad="38100" dist="38100" dir="2700000" algn="tl">
                  <a:srgbClr val="FFFFFF"/>
                </a:outerShdw>
              </a:effectLst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723480"/>
      </p:ext>
    </p:extLst>
  </p:cSld>
  <p:clrMapOvr>
    <a:masterClrMapping/>
  </p:clrMapOvr>
  <p:transition>
    <p:pull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>
                <a:cs typeface="Times New Roman" pitchFamily="18" charset="0"/>
              </a:rPr>
              <a:t>Uniarticular, biarticular, and multiarticular muscles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7724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Times New Roman" pitchFamily="18" charset="0"/>
              </a:rPr>
              <a:t>Multiarticular muscles act on three or more joints due to the line of pull between their origin &amp; insertion crossing multiple joints</a:t>
            </a:r>
          </a:p>
          <a:p>
            <a:pPr eaLnBrk="1" hangingPunct="1">
              <a:defRPr/>
            </a:pPr>
            <a:r>
              <a:rPr lang="en-US">
                <a:cs typeface="Times New Roman" pitchFamily="18" charset="0"/>
              </a:rPr>
              <a:t>Principles relative to biarticular muscles apply similarly to multiarticular muscles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Manual of </a:t>
            </a:r>
            <a:br>
              <a:rPr lang="en-US"/>
            </a:br>
            <a:r>
              <a:rPr lang="en-US"/>
              <a:t>Structural Kinesiology</a:t>
            </a:r>
            <a:endParaRPr lang="en-US" b="0" i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Neuromuscular Fundamentals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t>2-</a:t>
            </a:r>
            <a:fld id="{E9A9B701-395E-4E30-83A4-0C16B0121B6A}" type="slidenum"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pPr eaLnBrk="1" hangingPunct="1"/>
              <a:t>22</a:t>
            </a:fld>
            <a:endParaRPr lang="en-US" altLang="en-US" sz="14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85028" name="Rectangle 4"/>
          <p:cNvSpPr>
            <a:spLocks noChangeArrowheads="1"/>
          </p:cNvSpPr>
          <p:nvPr/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>
              <a:defRPr/>
            </a:pPr>
            <a:endParaRPr lang="en-US" sz="4400">
              <a:effectLst>
                <a:outerShdw blurRad="38100" dist="38100" dir="2700000" algn="tl">
                  <a:srgbClr val="FFFFFF"/>
                </a:outerShdw>
              </a:effectLst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843068"/>
      </p:ext>
    </p:extLst>
  </p:cSld>
  <p:clrMapOvr>
    <a:masterClrMapping/>
  </p:clrMapOvr>
  <p:transition>
    <p:pull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BE4A1-000E-4089-8939-2AAC5D4F2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Spinal Nerves and Plexuses</a:t>
            </a:r>
          </a:p>
        </p:txBody>
      </p:sp>
      <p:pic>
        <p:nvPicPr>
          <p:cNvPr id="1026" name="Picture 2" descr="Image result for spinal nerves and plexuses">
            <a:extLst>
              <a:ext uri="{FF2B5EF4-FFF2-40B4-BE49-F238E27FC236}">
                <a16:creationId xmlns:a16="http://schemas.microsoft.com/office/drawing/2014/main" id="{9BA26C71-D99D-4D58-8F14-D79020B02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98" y="1752600"/>
            <a:ext cx="7109603" cy="450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577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116A7-648B-4C9D-B3FC-2A814D304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Motor and Sensory Neurons</a:t>
            </a:r>
          </a:p>
        </p:txBody>
      </p:sp>
      <p:sp>
        <p:nvSpPr>
          <p:cNvPr id="3" name="AutoShape 2" descr="Related image">
            <a:extLst>
              <a:ext uri="{FF2B5EF4-FFF2-40B4-BE49-F238E27FC236}">
                <a16:creationId xmlns:a16="http://schemas.microsoft.com/office/drawing/2014/main" id="{93D9D4A3-78EC-456E-B66F-D224BB4A53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71800" y="1447800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Related image">
            <a:extLst>
              <a:ext uri="{FF2B5EF4-FFF2-40B4-BE49-F238E27FC236}">
                <a16:creationId xmlns:a16="http://schemas.microsoft.com/office/drawing/2014/main" id="{C4ABACF7-3591-4DB6-A652-63667BAD26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25415D9-9EB5-4647-8FA7-7EAF1A545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4037" y="1514475"/>
            <a:ext cx="572452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82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blood vessels of the body">
            <a:extLst>
              <a:ext uri="{FF2B5EF4-FFF2-40B4-BE49-F238E27FC236}">
                <a16:creationId xmlns:a16="http://schemas.microsoft.com/office/drawing/2014/main" id="{53E6DDBE-1804-4FC9-947F-BD29B0084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15949"/>
            <a:ext cx="5299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4F01CB-7CD5-4E25-BF34-33B3B4EADFB8}"/>
              </a:ext>
            </a:extLst>
          </p:cNvPr>
          <p:cNvSpPr txBox="1"/>
          <p:nvPr/>
        </p:nvSpPr>
        <p:spPr>
          <a:xfrm flipH="1">
            <a:off x="685800" y="609600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Blood Vessels</a:t>
            </a:r>
          </a:p>
        </p:txBody>
      </p:sp>
    </p:spTree>
    <p:extLst>
      <p:ext uri="{BB962C8B-B14F-4D97-AF65-F5344CB8AC3E}">
        <p14:creationId xmlns:p14="http://schemas.microsoft.com/office/powerpoint/2010/main" val="769929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763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79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778240" cy="657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58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399"/>
            <a:ext cx="8839200" cy="655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19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11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6868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37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6868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44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610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92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545</Words>
  <Application>Microsoft Office PowerPoint</Application>
  <PresentationFormat>On-screen Show (4:3)</PresentationFormat>
  <Paragraphs>104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Garamond</vt:lpstr>
      <vt:lpstr>Times New Roman</vt:lpstr>
      <vt:lpstr>Office Theme</vt:lpstr>
      <vt:lpstr>KINES 80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Muscle Nomenclature</vt:lpstr>
      <vt:lpstr>Muscle Nomenclature</vt:lpstr>
      <vt:lpstr>Muscle Tissue Properties</vt:lpstr>
      <vt:lpstr>Muscle Tissue Properties</vt:lpstr>
      <vt:lpstr>Role of Muscles</vt:lpstr>
      <vt:lpstr>Role of Muscles</vt:lpstr>
      <vt:lpstr>Role of Muscles</vt:lpstr>
      <vt:lpstr>Role of Muscles</vt:lpstr>
      <vt:lpstr>Uniarticular, biarticular, and multiarticular muscles</vt:lpstr>
      <vt:lpstr>Uniarticular, biarticular, and multiarticular muscles</vt:lpstr>
      <vt:lpstr>Spinal Nerves and Plexuses</vt:lpstr>
      <vt:lpstr>Motor and Sensory Neurons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KINES 80</dc:title>
  <dc:creator>Owner</dc:creator>
  <cp:lastModifiedBy>Venona Orr</cp:lastModifiedBy>
  <cp:revision>13</cp:revision>
  <dcterms:created xsi:type="dcterms:W3CDTF">2011-09-06T03:50:24Z</dcterms:created>
  <dcterms:modified xsi:type="dcterms:W3CDTF">2019-01-17T21:57:14Z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