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8" r:id="rId3"/>
    <p:sldId id="361" r:id="rId4"/>
    <p:sldId id="362" r:id="rId5"/>
    <p:sldId id="257" r:id="rId6"/>
    <p:sldId id="258" r:id="rId7"/>
    <p:sldId id="259" r:id="rId8"/>
    <p:sldId id="288" r:id="rId9"/>
    <p:sldId id="260" r:id="rId10"/>
    <p:sldId id="261" r:id="rId11"/>
    <p:sldId id="262" r:id="rId12"/>
    <p:sldId id="263" r:id="rId13"/>
    <p:sldId id="290" r:id="rId14"/>
    <p:sldId id="289" r:id="rId15"/>
    <p:sldId id="264" r:id="rId16"/>
    <p:sldId id="265" r:id="rId17"/>
    <p:sldId id="266" r:id="rId18"/>
    <p:sldId id="267" r:id="rId19"/>
    <p:sldId id="268" r:id="rId20"/>
    <p:sldId id="269" r:id="rId21"/>
    <p:sldId id="270" r:id="rId22"/>
    <p:sldId id="291" r:id="rId23"/>
    <p:sldId id="271" r:id="rId24"/>
    <p:sldId id="272" r:id="rId25"/>
    <p:sldId id="273" r:id="rId26"/>
    <p:sldId id="292" r:id="rId27"/>
    <p:sldId id="294" r:id="rId28"/>
    <p:sldId id="293" r:id="rId29"/>
    <p:sldId id="295" r:id="rId30"/>
    <p:sldId id="297" r:id="rId31"/>
    <p:sldId id="296" r:id="rId32"/>
    <p:sldId id="299" r:id="rId33"/>
    <p:sldId id="274" r:id="rId34"/>
    <p:sldId id="298" r:id="rId35"/>
    <p:sldId id="301" r:id="rId36"/>
    <p:sldId id="300" r:id="rId37"/>
    <p:sldId id="275" r:id="rId38"/>
    <p:sldId id="302" r:id="rId39"/>
    <p:sldId id="303" r:id="rId40"/>
    <p:sldId id="304" r:id="rId41"/>
    <p:sldId id="305" r:id="rId42"/>
    <p:sldId id="276" r:id="rId43"/>
    <p:sldId id="306" r:id="rId44"/>
    <p:sldId id="307" r:id="rId45"/>
    <p:sldId id="309" r:id="rId46"/>
    <p:sldId id="308" r:id="rId47"/>
    <p:sldId id="277" r:id="rId48"/>
    <p:sldId id="278" r:id="rId49"/>
    <p:sldId id="310" r:id="rId50"/>
    <p:sldId id="311" r:id="rId51"/>
    <p:sldId id="312" r:id="rId52"/>
    <p:sldId id="279" r:id="rId53"/>
    <p:sldId id="313" r:id="rId54"/>
    <p:sldId id="280" r:id="rId55"/>
    <p:sldId id="316" r:id="rId56"/>
    <p:sldId id="315" r:id="rId57"/>
    <p:sldId id="314" r:id="rId58"/>
    <p:sldId id="320" r:id="rId59"/>
    <p:sldId id="319" r:id="rId60"/>
    <p:sldId id="317" r:id="rId61"/>
    <p:sldId id="281" r:id="rId62"/>
    <p:sldId id="322" r:id="rId63"/>
    <p:sldId id="321" r:id="rId64"/>
    <p:sldId id="282" r:id="rId65"/>
    <p:sldId id="323" r:id="rId66"/>
    <p:sldId id="324" r:id="rId67"/>
    <p:sldId id="325" r:id="rId68"/>
    <p:sldId id="283" r:id="rId69"/>
    <p:sldId id="328" r:id="rId70"/>
    <p:sldId id="326" r:id="rId71"/>
    <p:sldId id="329" r:id="rId72"/>
    <p:sldId id="330" r:id="rId73"/>
    <p:sldId id="284" r:id="rId74"/>
    <p:sldId id="331" r:id="rId75"/>
    <p:sldId id="336" r:id="rId76"/>
    <p:sldId id="332" r:id="rId77"/>
    <p:sldId id="337" r:id="rId78"/>
    <p:sldId id="338" r:id="rId79"/>
    <p:sldId id="339" r:id="rId80"/>
    <p:sldId id="340" r:id="rId81"/>
    <p:sldId id="341" r:id="rId82"/>
    <p:sldId id="333" r:id="rId83"/>
    <p:sldId id="343" r:id="rId84"/>
    <p:sldId id="344" r:id="rId85"/>
    <p:sldId id="345" r:id="rId86"/>
    <p:sldId id="342" r:id="rId87"/>
    <p:sldId id="350" r:id="rId88"/>
    <p:sldId id="349" r:id="rId89"/>
    <p:sldId id="348" r:id="rId90"/>
    <p:sldId id="347" r:id="rId91"/>
    <p:sldId id="346" r:id="rId92"/>
    <p:sldId id="351" r:id="rId93"/>
    <p:sldId id="354" r:id="rId94"/>
    <p:sldId id="353" r:id="rId95"/>
    <p:sldId id="352" r:id="rId96"/>
    <p:sldId id="357" r:id="rId97"/>
    <p:sldId id="356" r:id="rId98"/>
    <p:sldId id="35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 initials="M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p:scale>
          <a:sx n="66" d="100"/>
          <a:sy n="66" d="100"/>
        </p:scale>
        <p:origin x="-1325" y="-43"/>
      </p:cViewPr>
      <p:guideLst>
        <p:guide orient="horz" pos="2160"/>
        <p:guide pos="2880"/>
      </p:guideLst>
    </p:cSldViewPr>
  </p:slideViewPr>
  <p:notesTextViewPr>
    <p:cViewPr>
      <p:scale>
        <a:sx n="1" d="1"/>
        <a:sy n="1" d="1"/>
      </p:scale>
      <p:origin x="0" y="0"/>
    </p:cViewPr>
  </p:notesTextViewPr>
  <p:sorterViewPr>
    <p:cViewPr>
      <p:scale>
        <a:sx n="66" d="100"/>
        <a:sy n="66" d="100"/>
      </p:scale>
      <p:origin x="0" y="-10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328307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242847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260776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276158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316582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29513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375796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62067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28212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409254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8B2704-32E4-4B9A-B018-D235CA436026}"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223A44-4F94-4F85-A7A4-291062B5CC24}" type="slidenum">
              <a:rPr lang="en-US" smtClean="0"/>
              <a:t>‹#›</a:t>
            </a:fld>
            <a:endParaRPr lang="en-US"/>
          </a:p>
        </p:txBody>
      </p:sp>
    </p:spTree>
    <p:extLst>
      <p:ext uri="{BB962C8B-B14F-4D97-AF65-F5344CB8AC3E}">
        <p14:creationId xmlns:p14="http://schemas.microsoft.com/office/powerpoint/2010/main" val="388500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210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Autofit/>
          </a:bodyPr>
          <a:lstStyle/>
          <a:p>
            <a:r>
              <a:rPr lang="en-US" sz="3600" dirty="0" smtClean="0"/>
              <a:t>Chapter 9</a:t>
            </a:r>
            <a:br>
              <a:rPr lang="en-US" sz="3600" dirty="0" smtClean="0"/>
            </a:br>
            <a:r>
              <a:rPr lang="en-US" sz="3600" dirty="0"/>
              <a:t>Fire Characteristics: Solid Combustibles</a:t>
            </a:r>
          </a:p>
        </p:txBody>
      </p:sp>
    </p:spTree>
    <p:extLst>
      <p:ext uri="{BB962C8B-B14F-4D97-AF65-F5344CB8AC3E}">
        <p14:creationId xmlns:p14="http://schemas.microsoft.com/office/powerpoint/2010/main" val="337659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Pyrolysis</a:t>
            </a:r>
            <a:endParaRPr lang="en-US" dirty="0"/>
          </a:p>
        </p:txBody>
      </p:sp>
      <p:sp>
        <p:nvSpPr>
          <p:cNvPr id="3" name="Content Placeholder 2"/>
          <p:cNvSpPr>
            <a:spLocks noGrp="1"/>
          </p:cNvSpPr>
          <p:nvPr>
            <p:ph idx="1"/>
          </p:nvPr>
        </p:nvSpPr>
        <p:spPr/>
        <p:txBody>
          <a:bodyPr>
            <a:normAutofit lnSpcReduction="10000"/>
          </a:bodyPr>
          <a:lstStyle/>
          <a:p>
            <a:r>
              <a:rPr lang="en-US" dirty="0" smtClean="0"/>
              <a:t>Solid </a:t>
            </a:r>
            <a:r>
              <a:rPr lang="en-US" dirty="0"/>
              <a:t>must have </a:t>
            </a:r>
            <a:r>
              <a:rPr lang="en-US" dirty="0" smtClean="0"/>
              <a:t>exterior </a:t>
            </a:r>
            <a:r>
              <a:rPr lang="en-US" dirty="0"/>
              <a:t>surface heated </a:t>
            </a:r>
            <a:r>
              <a:rPr lang="en-US" dirty="0" smtClean="0"/>
              <a:t>high </a:t>
            </a:r>
            <a:r>
              <a:rPr lang="en-US" dirty="0"/>
              <a:t>enough </a:t>
            </a:r>
            <a:r>
              <a:rPr lang="en-US" dirty="0" smtClean="0"/>
              <a:t>to produce pyrolysis gases rapidly </a:t>
            </a:r>
            <a:r>
              <a:rPr lang="en-US" dirty="0"/>
              <a:t>enough to exceed </a:t>
            </a:r>
            <a:r>
              <a:rPr lang="en-US" dirty="0" smtClean="0"/>
              <a:t>lower </a:t>
            </a:r>
            <a:r>
              <a:rPr lang="en-US" dirty="0"/>
              <a:t>flammability limit in the space above the </a:t>
            </a:r>
            <a:r>
              <a:rPr lang="en-US" dirty="0" smtClean="0"/>
              <a:t>surface </a:t>
            </a:r>
            <a:endParaRPr lang="en-US" dirty="0"/>
          </a:p>
          <a:p>
            <a:r>
              <a:rPr lang="en-US" dirty="0" smtClean="0"/>
              <a:t>Composition </a:t>
            </a:r>
            <a:r>
              <a:rPr lang="en-US" dirty="0"/>
              <a:t>of </a:t>
            </a:r>
            <a:r>
              <a:rPr lang="en-US" dirty="0" err="1"/>
              <a:t>pyrolyzate</a:t>
            </a:r>
            <a:r>
              <a:rPr lang="en-US" dirty="0"/>
              <a:t> depends on:   </a:t>
            </a:r>
          </a:p>
          <a:p>
            <a:pPr lvl="1"/>
            <a:r>
              <a:rPr lang="en-US" dirty="0" smtClean="0"/>
              <a:t>Chemistry </a:t>
            </a:r>
            <a:r>
              <a:rPr lang="en-US" dirty="0"/>
              <a:t>of solid fuel</a:t>
            </a:r>
          </a:p>
          <a:p>
            <a:pPr lvl="1"/>
            <a:r>
              <a:rPr lang="en-US" dirty="0" smtClean="0"/>
              <a:t>Rate </a:t>
            </a:r>
            <a:r>
              <a:rPr lang="en-US" dirty="0"/>
              <a:t>of pyrolysis</a:t>
            </a:r>
          </a:p>
          <a:p>
            <a:pPr lvl="1"/>
            <a:r>
              <a:rPr lang="en-US" dirty="0" smtClean="0"/>
              <a:t>Availability </a:t>
            </a:r>
            <a:r>
              <a:rPr lang="en-US" dirty="0"/>
              <a:t>of oxygen</a:t>
            </a:r>
          </a:p>
          <a:p>
            <a:endParaRPr lang="en-US" dirty="0"/>
          </a:p>
        </p:txBody>
      </p:sp>
    </p:spTree>
    <p:extLst>
      <p:ext uri="{BB962C8B-B14F-4D97-AF65-F5344CB8AC3E}">
        <p14:creationId xmlns:p14="http://schemas.microsoft.com/office/powerpoint/2010/main" val="343276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Pyrolysis</a:t>
            </a:r>
            <a:endParaRPr lang="en-US" dirty="0"/>
          </a:p>
        </p:txBody>
      </p:sp>
      <p:sp>
        <p:nvSpPr>
          <p:cNvPr id="3" name="Content Placeholder 2"/>
          <p:cNvSpPr>
            <a:spLocks noGrp="1"/>
          </p:cNvSpPr>
          <p:nvPr>
            <p:ph idx="1"/>
          </p:nvPr>
        </p:nvSpPr>
        <p:spPr/>
        <p:txBody>
          <a:bodyPr>
            <a:normAutofit/>
          </a:bodyPr>
          <a:lstStyle/>
          <a:p>
            <a:r>
              <a:rPr lang="en-US" dirty="0"/>
              <a:t>Gasification rate for solid fuel ignition is determined by heating scenario:   </a:t>
            </a:r>
          </a:p>
          <a:p>
            <a:pPr lvl="1"/>
            <a:r>
              <a:rPr lang="en-US" dirty="0" smtClean="0"/>
              <a:t>Conduction: Heat </a:t>
            </a:r>
            <a:r>
              <a:rPr lang="en-US" dirty="0"/>
              <a:t>of gasification might be higher than with radiant heat.</a:t>
            </a:r>
          </a:p>
          <a:p>
            <a:pPr lvl="1"/>
            <a:r>
              <a:rPr lang="en-US" dirty="0" smtClean="0"/>
              <a:t>Radiation: Can </a:t>
            </a:r>
            <a:r>
              <a:rPr lang="en-US" dirty="0"/>
              <a:t>be more efficient than surface </a:t>
            </a:r>
            <a:r>
              <a:rPr lang="en-US" dirty="0" smtClean="0"/>
              <a:t>heating</a:t>
            </a:r>
            <a:endParaRPr lang="en-US" dirty="0">
              <a:solidFill>
                <a:srgbClr val="FF0000"/>
              </a:solidFill>
            </a:endParaRPr>
          </a:p>
          <a:p>
            <a:r>
              <a:rPr lang="en-US" dirty="0" smtClean="0"/>
              <a:t>Pyrolysis </a:t>
            </a:r>
            <a:r>
              <a:rPr lang="en-US" dirty="0"/>
              <a:t>reaction rates increase rapidly with increasing temperatures. </a:t>
            </a:r>
          </a:p>
          <a:p>
            <a:endParaRPr lang="en-US" dirty="0"/>
          </a:p>
        </p:txBody>
      </p:sp>
    </p:spTree>
    <p:extLst>
      <p:ext uri="{BB962C8B-B14F-4D97-AF65-F5344CB8AC3E}">
        <p14:creationId xmlns:p14="http://schemas.microsoft.com/office/powerpoint/2010/main" val="359957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Ignition to Flaming </a:t>
            </a:r>
            <a:r>
              <a:rPr lang="en-US" dirty="0" smtClean="0"/>
              <a:t>Combustion </a:t>
            </a:r>
            <a:endParaRPr lang="en-US" dirty="0"/>
          </a:p>
        </p:txBody>
      </p:sp>
      <p:sp>
        <p:nvSpPr>
          <p:cNvPr id="3" name="Content Placeholder 2"/>
          <p:cNvSpPr>
            <a:spLocks noGrp="1"/>
          </p:cNvSpPr>
          <p:nvPr>
            <p:ph idx="1"/>
          </p:nvPr>
        </p:nvSpPr>
        <p:spPr/>
        <p:txBody>
          <a:bodyPr/>
          <a:lstStyle/>
          <a:p>
            <a:r>
              <a:rPr lang="en-US" dirty="0"/>
              <a:t>T</a:t>
            </a:r>
            <a:r>
              <a:rPr lang="en-US" dirty="0" smtClean="0"/>
              <a:t>emperature </a:t>
            </a:r>
            <a:r>
              <a:rPr lang="en-US" dirty="0"/>
              <a:t>of </a:t>
            </a:r>
            <a:r>
              <a:rPr lang="en-US" dirty="0" smtClean="0"/>
              <a:t>502–750 °</a:t>
            </a:r>
            <a:r>
              <a:rPr lang="en-US" dirty="0"/>
              <a:t>F </a:t>
            </a:r>
            <a:r>
              <a:rPr lang="en-US" dirty="0" smtClean="0"/>
              <a:t>(270–400 °</a:t>
            </a:r>
            <a:r>
              <a:rPr lang="en-US" dirty="0"/>
              <a:t>C) is necessary for piloted ignition of most organic solids. </a:t>
            </a:r>
          </a:p>
          <a:p>
            <a:pPr lvl="1"/>
            <a:r>
              <a:rPr lang="en-US" dirty="0" err="1" smtClean="0"/>
              <a:t>Autoignition</a:t>
            </a:r>
            <a:r>
              <a:rPr lang="en-US" dirty="0" smtClean="0"/>
              <a:t> if surface sufficiently </a:t>
            </a:r>
            <a:r>
              <a:rPr lang="en-US" dirty="0"/>
              <a:t>high </a:t>
            </a:r>
            <a:r>
              <a:rPr lang="en-US" dirty="0" smtClean="0"/>
              <a:t>temperature </a:t>
            </a:r>
            <a:endParaRPr lang="en-US" dirty="0"/>
          </a:p>
          <a:p>
            <a:r>
              <a:rPr lang="en-US" dirty="0"/>
              <a:t>M</a:t>
            </a:r>
            <a:r>
              <a:rPr lang="en-US" dirty="0" smtClean="0"/>
              <a:t>inimum </a:t>
            </a:r>
            <a:r>
              <a:rPr lang="en-US" dirty="0"/>
              <a:t>radiative flux to make a solid ignitable by pilot flame is </a:t>
            </a:r>
            <a:r>
              <a:rPr lang="en-US" dirty="0" smtClean="0"/>
              <a:t>10–40 kW/m</a:t>
            </a:r>
            <a:r>
              <a:rPr lang="en-US" baseline="30000" dirty="0" smtClean="0"/>
              <a:t>2</a:t>
            </a:r>
            <a:r>
              <a:rPr lang="en-US" dirty="0"/>
              <a:t>.</a:t>
            </a:r>
          </a:p>
          <a:p>
            <a:pPr marL="0" indent="0">
              <a:buNone/>
            </a:pPr>
            <a:endParaRPr lang="en-US" dirty="0"/>
          </a:p>
        </p:txBody>
      </p:sp>
    </p:spTree>
    <p:extLst>
      <p:ext uri="{BB962C8B-B14F-4D97-AF65-F5344CB8AC3E}">
        <p14:creationId xmlns:p14="http://schemas.microsoft.com/office/powerpoint/2010/main" val="94517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Ignition to Flaming Combustion </a:t>
            </a:r>
          </a:p>
        </p:txBody>
      </p:sp>
      <p:pic>
        <p:nvPicPr>
          <p:cNvPr id="5" name="Picture 4" descr="57175_CH09_FIG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71600"/>
            <a:ext cx="4124219" cy="4596384"/>
          </a:xfrm>
          <a:prstGeom prst="rect">
            <a:avLst/>
          </a:prstGeom>
        </p:spPr>
      </p:pic>
      <p:sp>
        <p:nvSpPr>
          <p:cNvPr id="3" name="TextBox 2"/>
          <p:cNvSpPr txBox="1"/>
          <p:nvPr/>
        </p:nvSpPr>
        <p:spPr>
          <a:xfrm rot="16200000">
            <a:off x="4451122" y="3549879"/>
            <a:ext cx="4572001" cy="215444"/>
          </a:xfrm>
          <a:prstGeom prst="rect">
            <a:avLst/>
          </a:prstGeom>
          <a:noFill/>
        </p:spPr>
        <p:txBody>
          <a:bodyPr wrap="square" rtlCol="0">
            <a:spAutoFit/>
          </a:bodyPr>
          <a:lstStyle/>
          <a:p>
            <a:r>
              <a:rPr lang="en-US" sz="800" dirty="0">
                <a:latin typeface="Arial"/>
                <a:cs typeface="Arial"/>
              </a:rPr>
              <a:t>Data from: </a:t>
            </a:r>
            <a:r>
              <a:rPr lang="en-US" sz="800" dirty="0" err="1">
                <a:latin typeface="Arial"/>
                <a:cs typeface="Arial"/>
              </a:rPr>
              <a:t>Babrauskas</a:t>
            </a:r>
            <a:r>
              <a:rPr lang="en-US" sz="800" dirty="0">
                <a:latin typeface="Arial"/>
                <a:cs typeface="Arial"/>
              </a:rPr>
              <a:t>, V., </a:t>
            </a:r>
            <a:r>
              <a:rPr lang="en-US" sz="800" i="1" dirty="0">
                <a:latin typeface="Arial"/>
                <a:cs typeface="Arial"/>
              </a:rPr>
              <a:t>Ignition Handbook</a:t>
            </a:r>
            <a:r>
              <a:rPr lang="en-US" sz="800" dirty="0">
                <a:latin typeface="Arial"/>
                <a:cs typeface="Arial"/>
              </a:rPr>
              <a:t>, Fire Science Publishers, Issaquah, WA, 2003.</a:t>
            </a:r>
          </a:p>
        </p:txBody>
      </p:sp>
    </p:spTree>
    <p:extLst>
      <p:ext uri="{BB962C8B-B14F-4D97-AF65-F5344CB8AC3E}">
        <p14:creationId xmlns:p14="http://schemas.microsoft.com/office/powerpoint/2010/main" val="330052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Ignition to Flaming Combustion </a:t>
            </a:r>
          </a:p>
        </p:txBody>
      </p:sp>
      <p:sp>
        <p:nvSpPr>
          <p:cNvPr id="3" name="Content Placeholder 2"/>
          <p:cNvSpPr>
            <a:spLocks noGrp="1"/>
          </p:cNvSpPr>
          <p:nvPr>
            <p:ph idx="1"/>
          </p:nvPr>
        </p:nvSpPr>
        <p:spPr/>
        <p:txBody>
          <a:bodyPr>
            <a:normAutofit/>
          </a:bodyPr>
          <a:lstStyle/>
          <a:p>
            <a:r>
              <a:rPr lang="en-US" dirty="0" smtClean="0"/>
              <a:t>Multiple combustible products are involved </a:t>
            </a:r>
            <a:r>
              <a:rPr lang="en-US" dirty="0"/>
              <a:t>in serious fires. S</a:t>
            </a:r>
            <a:r>
              <a:rPr lang="en-US" dirty="0" smtClean="0"/>
              <a:t>econd </a:t>
            </a:r>
            <a:r>
              <a:rPr lang="en-US" dirty="0"/>
              <a:t>combustible product may be ignited via:  </a:t>
            </a:r>
          </a:p>
          <a:p>
            <a:pPr lvl="1"/>
            <a:r>
              <a:rPr lang="en-US" dirty="0" smtClean="0"/>
              <a:t>Piloted </a:t>
            </a:r>
            <a:r>
              <a:rPr lang="en-US" dirty="0"/>
              <a:t>ignition</a:t>
            </a:r>
          </a:p>
          <a:p>
            <a:pPr lvl="1"/>
            <a:r>
              <a:rPr lang="en-US" dirty="0" smtClean="0"/>
              <a:t>Unpiloted </a:t>
            </a:r>
            <a:r>
              <a:rPr lang="en-US" dirty="0"/>
              <a:t>radiative ignition   </a:t>
            </a:r>
          </a:p>
          <a:p>
            <a:pPr marL="0" indent="0">
              <a:buNone/>
            </a:pPr>
            <a:endParaRPr lang="en-US" dirty="0"/>
          </a:p>
        </p:txBody>
      </p:sp>
    </p:spTree>
    <p:extLst>
      <p:ext uri="{BB962C8B-B14F-4D97-AF65-F5344CB8AC3E}">
        <p14:creationId xmlns:p14="http://schemas.microsoft.com/office/powerpoint/2010/main" val="388935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Ignition to Flaming Combustion </a:t>
            </a:r>
          </a:p>
        </p:txBody>
      </p:sp>
      <p:sp>
        <p:nvSpPr>
          <p:cNvPr id="3" name="Content Placeholder 2"/>
          <p:cNvSpPr>
            <a:spLocks noGrp="1"/>
          </p:cNvSpPr>
          <p:nvPr>
            <p:ph sz="half" idx="1"/>
          </p:nvPr>
        </p:nvSpPr>
        <p:spPr/>
        <p:txBody>
          <a:bodyPr/>
          <a:lstStyle/>
          <a:p>
            <a:r>
              <a:rPr lang="en-US" dirty="0" smtClean="0"/>
              <a:t>Potential surface heat losses can affect ignition:    </a:t>
            </a:r>
          </a:p>
          <a:p>
            <a:pPr lvl="1"/>
            <a:r>
              <a:rPr lang="en-US" dirty="0" smtClean="0"/>
              <a:t>Surface can lose heat by conduction into the interior of the solid.</a:t>
            </a:r>
          </a:p>
          <a:p>
            <a:pPr lvl="1"/>
            <a:r>
              <a:rPr lang="en-US" dirty="0" smtClean="0"/>
              <a:t>Surface can lose heat by radiating it away to cooler surroundings    </a:t>
            </a:r>
          </a:p>
          <a:p>
            <a:pPr marL="0" indent="0">
              <a:buNone/>
            </a:pPr>
            <a:endParaRPr lang="en-US" dirty="0"/>
          </a:p>
        </p:txBody>
      </p:sp>
      <p:pic>
        <p:nvPicPr>
          <p:cNvPr id="6" name="Picture 5" descr="57175_CH09_FI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20" y="2078736"/>
            <a:ext cx="2621280" cy="3864864"/>
          </a:xfrm>
          <a:prstGeom prst="rect">
            <a:avLst/>
          </a:prstGeom>
        </p:spPr>
      </p:pic>
    </p:spTree>
    <p:extLst>
      <p:ext uri="{BB962C8B-B14F-4D97-AF65-F5344CB8AC3E}">
        <p14:creationId xmlns:p14="http://schemas.microsoft.com/office/powerpoint/2010/main" val="329453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Ignition to </a:t>
            </a:r>
            <a:r>
              <a:rPr lang="en-US" dirty="0" err="1"/>
              <a:t>Nonflaming</a:t>
            </a:r>
            <a:r>
              <a:rPr lang="en-US" dirty="0"/>
              <a:t> </a:t>
            </a:r>
            <a:r>
              <a:rPr lang="en-US" dirty="0" smtClean="0"/>
              <a:t>Combustion</a:t>
            </a:r>
            <a:endParaRPr lang="en-US" dirty="0"/>
          </a:p>
        </p:txBody>
      </p:sp>
      <p:sp>
        <p:nvSpPr>
          <p:cNvPr id="3" name="Content Placeholder 2"/>
          <p:cNvSpPr>
            <a:spLocks noGrp="1"/>
          </p:cNvSpPr>
          <p:nvPr>
            <p:ph idx="1"/>
          </p:nvPr>
        </p:nvSpPr>
        <p:spPr/>
        <p:txBody>
          <a:bodyPr/>
          <a:lstStyle/>
          <a:p>
            <a:r>
              <a:rPr lang="en-US" dirty="0" err="1"/>
              <a:t>Nonflaming</a:t>
            </a:r>
            <a:r>
              <a:rPr lang="en-US" dirty="0"/>
              <a:t> combustion can occur if </a:t>
            </a:r>
            <a:r>
              <a:rPr lang="en-US" dirty="0" smtClean="0"/>
              <a:t>material</a:t>
            </a:r>
            <a:r>
              <a:rPr lang="en-US" dirty="0"/>
              <a:t>:  </a:t>
            </a:r>
          </a:p>
          <a:p>
            <a:pPr lvl="1"/>
            <a:r>
              <a:rPr lang="en-US" dirty="0" smtClean="0"/>
              <a:t>Is </a:t>
            </a:r>
            <a:r>
              <a:rPr lang="en-US" dirty="0"/>
              <a:t>initially </a:t>
            </a:r>
            <a:r>
              <a:rPr lang="en-US" dirty="0" smtClean="0"/>
              <a:t>porous</a:t>
            </a:r>
            <a:endParaRPr lang="en-US" dirty="0">
              <a:solidFill>
                <a:srgbClr val="FF0000"/>
              </a:solidFill>
            </a:endParaRPr>
          </a:p>
          <a:p>
            <a:pPr lvl="1"/>
            <a:r>
              <a:rPr lang="en-US" dirty="0" smtClean="0"/>
              <a:t>Has </a:t>
            </a:r>
            <a:r>
              <a:rPr lang="en-US" dirty="0"/>
              <a:t>interior surfaces that support exothermic reaction with oxygen to produce a porous carbonaceous </a:t>
            </a:r>
            <a:r>
              <a:rPr lang="en-US" dirty="0" smtClean="0"/>
              <a:t>char</a:t>
            </a:r>
            <a:endParaRPr lang="en-US" dirty="0">
              <a:solidFill>
                <a:srgbClr val="FF0000"/>
              </a:solidFill>
            </a:endParaRPr>
          </a:p>
          <a:p>
            <a:pPr lvl="1"/>
            <a:r>
              <a:rPr lang="en-US" dirty="0" smtClean="0"/>
              <a:t>Is </a:t>
            </a:r>
            <a:r>
              <a:rPr lang="en-US" dirty="0"/>
              <a:t>a good </a:t>
            </a:r>
            <a:r>
              <a:rPr lang="en-US" dirty="0" smtClean="0"/>
              <a:t>insulator</a:t>
            </a:r>
            <a:endParaRPr lang="en-US" dirty="0">
              <a:solidFill>
                <a:srgbClr val="FF0000"/>
              </a:solidFill>
            </a:endParaRPr>
          </a:p>
          <a:p>
            <a:endParaRPr lang="en-US" dirty="0"/>
          </a:p>
        </p:txBody>
      </p:sp>
    </p:spTree>
    <p:extLst>
      <p:ext uri="{BB962C8B-B14F-4D97-AF65-F5344CB8AC3E}">
        <p14:creationId xmlns:p14="http://schemas.microsoft.com/office/powerpoint/2010/main" val="373806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Ignition to </a:t>
            </a:r>
            <a:r>
              <a:rPr lang="en-US" dirty="0" err="1"/>
              <a:t>Nonflaming</a:t>
            </a:r>
            <a:r>
              <a:rPr lang="en-US" dirty="0"/>
              <a:t> Combustion</a:t>
            </a:r>
          </a:p>
        </p:txBody>
      </p:sp>
      <p:sp>
        <p:nvSpPr>
          <p:cNvPr id="3" name="Content Placeholder 2"/>
          <p:cNvSpPr>
            <a:spLocks noGrp="1"/>
          </p:cNvSpPr>
          <p:nvPr>
            <p:ph idx="1"/>
          </p:nvPr>
        </p:nvSpPr>
        <p:spPr/>
        <p:txBody>
          <a:bodyPr/>
          <a:lstStyle/>
          <a:p>
            <a:r>
              <a:rPr lang="en-US" dirty="0"/>
              <a:t>Smoldering can begin via </a:t>
            </a:r>
            <a:r>
              <a:rPr lang="en-US" dirty="0" err="1" smtClean="0"/>
              <a:t>nonflaming</a:t>
            </a:r>
            <a:r>
              <a:rPr lang="en-US" dirty="0" smtClean="0"/>
              <a:t> </a:t>
            </a:r>
            <a:r>
              <a:rPr lang="en-US" dirty="0"/>
              <a:t>ignition </a:t>
            </a:r>
            <a:r>
              <a:rPr lang="en-US" dirty="0" smtClean="0"/>
              <a:t>source</a:t>
            </a:r>
            <a:r>
              <a:rPr lang="en-US" dirty="0" smtClean="0">
                <a:solidFill>
                  <a:srgbClr val="000000"/>
                </a:solidFill>
              </a:rPr>
              <a:t>.</a:t>
            </a:r>
            <a:endParaRPr lang="en-US" dirty="0">
              <a:solidFill>
                <a:srgbClr val="000000"/>
              </a:solidFill>
            </a:endParaRPr>
          </a:p>
          <a:p>
            <a:pPr lvl="1"/>
            <a:r>
              <a:rPr lang="en-US" dirty="0" smtClean="0"/>
              <a:t>For </a:t>
            </a:r>
            <a:r>
              <a:rPr lang="en-US" dirty="0"/>
              <a:t>smoldering to self-sustain or progress</a:t>
            </a:r>
            <a:r>
              <a:rPr lang="en-US" dirty="0" smtClean="0"/>
              <a:t>, generated </a:t>
            </a:r>
            <a:r>
              <a:rPr lang="en-US" dirty="0"/>
              <a:t>heat must exceed the diffused heat.</a:t>
            </a:r>
          </a:p>
          <a:p>
            <a:pPr marL="0" indent="0">
              <a:buNone/>
            </a:pPr>
            <a:endParaRPr lang="en-US" dirty="0"/>
          </a:p>
        </p:txBody>
      </p:sp>
    </p:spTree>
    <p:extLst>
      <p:ext uri="{BB962C8B-B14F-4D97-AF65-F5344CB8AC3E}">
        <p14:creationId xmlns:p14="http://schemas.microsoft.com/office/powerpoint/2010/main" val="240172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Ignition to </a:t>
            </a:r>
            <a:r>
              <a:rPr lang="en-US" dirty="0" err="1"/>
              <a:t>Nonflaming</a:t>
            </a:r>
            <a:r>
              <a:rPr lang="en-US" dirty="0"/>
              <a:t> Combustion</a:t>
            </a:r>
          </a:p>
        </p:txBody>
      </p:sp>
      <p:sp>
        <p:nvSpPr>
          <p:cNvPr id="3" name="Content Placeholder 2"/>
          <p:cNvSpPr>
            <a:spLocks noGrp="1"/>
          </p:cNvSpPr>
          <p:nvPr>
            <p:ph idx="1"/>
          </p:nvPr>
        </p:nvSpPr>
        <p:spPr/>
        <p:txBody>
          <a:bodyPr>
            <a:normAutofit fontScale="92500" lnSpcReduction="10000"/>
          </a:bodyPr>
          <a:lstStyle/>
          <a:p>
            <a:r>
              <a:rPr lang="en-US" dirty="0" smtClean="0"/>
              <a:t>Thermal </a:t>
            </a:r>
            <a:r>
              <a:rPr lang="en-US" dirty="0"/>
              <a:t>process of spontaneous ignition followed by </a:t>
            </a:r>
            <a:r>
              <a:rPr lang="en-US" dirty="0" smtClean="0"/>
              <a:t>self-heating. Haystack:  </a:t>
            </a:r>
            <a:endParaRPr lang="en-US" dirty="0"/>
          </a:p>
          <a:p>
            <a:pPr lvl="1"/>
            <a:r>
              <a:rPr lang="en-US" dirty="0" smtClean="0"/>
              <a:t>If </a:t>
            </a:r>
            <a:r>
              <a:rPr lang="en-US" dirty="0"/>
              <a:t>humid conditions, aerobic fungi and bacteria grow and generate heat biologically.</a:t>
            </a:r>
          </a:p>
          <a:p>
            <a:pPr lvl="1"/>
            <a:r>
              <a:rPr lang="en-US" dirty="0" smtClean="0"/>
              <a:t>A </a:t>
            </a:r>
            <a:r>
              <a:rPr lang="en-US" dirty="0"/>
              <a:t>thick haystack with small heat losses can increase interior temperature to </a:t>
            </a:r>
            <a:r>
              <a:rPr lang="en-US" dirty="0" smtClean="0"/>
              <a:t>165 °</a:t>
            </a:r>
            <a:r>
              <a:rPr lang="en-US" dirty="0"/>
              <a:t>F (</a:t>
            </a:r>
            <a:r>
              <a:rPr lang="en-US" dirty="0" smtClean="0"/>
              <a:t>75 °</a:t>
            </a:r>
            <a:r>
              <a:rPr lang="en-US" dirty="0"/>
              <a:t>C</a:t>
            </a:r>
            <a:r>
              <a:rPr lang="en-US" dirty="0" smtClean="0"/>
              <a:t>)</a:t>
            </a:r>
            <a:r>
              <a:rPr lang="en-US" dirty="0" smtClean="0">
                <a:solidFill>
                  <a:srgbClr val="FF0000"/>
                </a:solidFill>
              </a:rPr>
              <a:t>.</a:t>
            </a:r>
            <a:endParaRPr lang="en-US" dirty="0"/>
          </a:p>
          <a:p>
            <a:pPr lvl="1"/>
            <a:r>
              <a:rPr lang="en-US" dirty="0" smtClean="0"/>
              <a:t>Oxygen </a:t>
            </a:r>
            <a:r>
              <a:rPr lang="en-US" dirty="0"/>
              <a:t>reacts with decomposition products. </a:t>
            </a:r>
          </a:p>
          <a:p>
            <a:pPr lvl="1"/>
            <a:r>
              <a:rPr lang="en-US" dirty="0" smtClean="0"/>
              <a:t>Thermal runaway</a:t>
            </a:r>
            <a:endParaRPr lang="en-US" dirty="0"/>
          </a:p>
          <a:p>
            <a:pPr lvl="1"/>
            <a:r>
              <a:rPr lang="en-US" dirty="0"/>
              <a:t>T</a:t>
            </a:r>
            <a:r>
              <a:rPr lang="en-US" dirty="0" smtClean="0"/>
              <a:t>emperature </a:t>
            </a:r>
            <a:r>
              <a:rPr lang="en-US" dirty="0"/>
              <a:t>can rise high enough for spontaneous flaming ignition.     </a:t>
            </a:r>
          </a:p>
          <a:p>
            <a:endParaRPr lang="en-US" dirty="0"/>
          </a:p>
        </p:txBody>
      </p:sp>
    </p:spTree>
    <p:extLst>
      <p:ext uri="{BB962C8B-B14F-4D97-AF65-F5344CB8AC3E}">
        <p14:creationId xmlns:p14="http://schemas.microsoft.com/office/powerpoint/2010/main" val="52854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Ignition to </a:t>
            </a:r>
            <a:r>
              <a:rPr lang="en-US" dirty="0" err="1"/>
              <a:t>Nonflaming</a:t>
            </a:r>
            <a:r>
              <a:rPr lang="en-US" dirty="0"/>
              <a:t> Combustion</a:t>
            </a:r>
          </a:p>
        </p:txBody>
      </p:sp>
      <p:sp>
        <p:nvSpPr>
          <p:cNvPr id="3" name="Content Placeholder 2"/>
          <p:cNvSpPr>
            <a:spLocks noGrp="1"/>
          </p:cNvSpPr>
          <p:nvPr>
            <p:ph sz="half" idx="1"/>
          </p:nvPr>
        </p:nvSpPr>
        <p:spPr/>
        <p:txBody>
          <a:bodyPr>
            <a:normAutofit fontScale="92500"/>
          </a:bodyPr>
          <a:lstStyle/>
          <a:p>
            <a:r>
              <a:rPr lang="en-US" dirty="0" smtClean="0"/>
              <a:t>Insulation is</a:t>
            </a:r>
            <a:r>
              <a:rPr lang="en-US" dirty="0" smtClean="0">
                <a:solidFill>
                  <a:srgbClr val="FF0000"/>
                </a:solidFill>
              </a:rPr>
              <a:t> </a:t>
            </a:r>
            <a:r>
              <a:rPr lang="en-US" dirty="0" smtClean="0"/>
              <a:t>effective </a:t>
            </a:r>
            <a:r>
              <a:rPr lang="en-US" dirty="0"/>
              <a:t>at trapping </a:t>
            </a:r>
            <a:r>
              <a:rPr lang="en-US" dirty="0" smtClean="0"/>
              <a:t>heat</a:t>
            </a:r>
            <a:r>
              <a:rPr lang="en-US" dirty="0" smtClean="0">
                <a:solidFill>
                  <a:srgbClr val="000000"/>
                </a:solidFill>
              </a:rPr>
              <a:t>.</a:t>
            </a:r>
          </a:p>
          <a:p>
            <a:r>
              <a:rPr lang="en-US" dirty="0">
                <a:solidFill>
                  <a:srgbClr val="000000"/>
                </a:solidFill>
              </a:rPr>
              <a:t>I</a:t>
            </a:r>
            <a:r>
              <a:rPr lang="en-US" dirty="0" smtClean="0"/>
              <a:t>nitial </a:t>
            </a:r>
            <a:r>
              <a:rPr lang="en-US" dirty="0"/>
              <a:t>rate of heat generation can be slow.    </a:t>
            </a:r>
          </a:p>
          <a:p>
            <a:pPr lvl="1"/>
            <a:r>
              <a:rPr lang="en-US" dirty="0"/>
              <a:t>R</a:t>
            </a:r>
            <a:r>
              <a:rPr lang="en-US" dirty="0" smtClean="0"/>
              <a:t>ate </a:t>
            </a:r>
            <a:r>
              <a:rPr lang="en-US" dirty="0"/>
              <a:t>of convective cooling </a:t>
            </a:r>
            <a:r>
              <a:rPr lang="en-US" dirty="0" smtClean="0"/>
              <a:t>directly </a:t>
            </a:r>
            <a:r>
              <a:rPr lang="en-US" dirty="0"/>
              <a:t>proportional to </a:t>
            </a:r>
            <a:r>
              <a:rPr lang="en-US" dirty="0" smtClean="0"/>
              <a:t>difference </a:t>
            </a:r>
            <a:r>
              <a:rPr lang="en-US" dirty="0"/>
              <a:t>between </a:t>
            </a:r>
            <a:r>
              <a:rPr lang="en-US" dirty="0" smtClean="0"/>
              <a:t>temperature </a:t>
            </a:r>
            <a:r>
              <a:rPr lang="en-US" dirty="0"/>
              <a:t>of </a:t>
            </a:r>
            <a:r>
              <a:rPr lang="en-US" dirty="0" smtClean="0"/>
              <a:t>warm </a:t>
            </a:r>
            <a:r>
              <a:rPr lang="en-US" dirty="0"/>
              <a:t>object and </a:t>
            </a:r>
            <a:r>
              <a:rPr lang="en-US" dirty="0" smtClean="0"/>
              <a:t>temperature </a:t>
            </a:r>
            <a:r>
              <a:rPr lang="en-US" dirty="0"/>
              <a:t>of </a:t>
            </a:r>
            <a:r>
              <a:rPr lang="en-US" dirty="0" smtClean="0"/>
              <a:t>surroundings    </a:t>
            </a:r>
            <a:endParaRPr lang="en-US" dirty="0"/>
          </a:p>
          <a:p>
            <a:pPr marL="0" indent="0">
              <a:buNone/>
            </a:pPr>
            <a:endParaRPr lang="en-US" dirty="0"/>
          </a:p>
        </p:txBody>
      </p:sp>
      <p:pic>
        <p:nvPicPr>
          <p:cNvPr id="6" name="Picture 5" descr="57175_CH09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56" y="2057400"/>
            <a:ext cx="3742944" cy="3291840"/>
          </a:xfrm>
          <a:prstGeom prst="rect">
            <a:avLst/>
          </a:prstGeom>
        </p:spPr>
      </p:pic>
    </p:spTree>
    <p:extLst>
      <p:ext uri="{BB962C8B-B14F-4D97-AF65-F5344CB8AC3E}">
        <p14:creationId xmlns:p14="http://schemas.microsoft.com/office/powerpoint/2010/main" val="222508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List </a:t>
            </a:r>
            <a:r>
              <a:rPr lang="en-US" dirty="0"/>
              <a:t>the three significant differences between the burning of a solid fuel and the burning of gaseous and liquid fuels. </a:t>
            </a:r>
          </a:p>
          <a:p>
            <a:r>
              <a:rPr lang="en-US" dirty="0" smtClean="0"/>
              <a:t>Describe </a:t>
            </a:r>
            <a:r>
              <a:rPr lang="en-US" dirty="0"/>
              <a:t>the thermal and chemical processes that </a:t>
            </a:r>
            <a:r>
              <a:rPr lang="en-US" dirty="0" smtClean="0"/>
              <a:t>result </a:t>
            </a:r>
            <a:r>
              <a:rPr lang="en-US" dirty="0"/>
              <a:t>in the ignition and burning of a solid.</a:t>
            </a:r>
          </a:p>
          <a:p>
            <a:pPr marL="0" indent="0">
              <a:buNone/>
            </a:pPr>
            <a:endParaRPr lang="en-US" dirty="0"/>
          </a:p>
        </p:txBody>
      </p:sp>
    </p:spTree>
    <p:extLst>
      <p:ext uri="{BB962C8B-B14F-4D97-AF65-F5344CB8AC3E}">
        <p14:creationId xmlns:p14="http://schemas.microsoft.com/office/powerpoint/2010/main" val="160045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Ignition to </a:t>
            </a:r>
            <a:r>
              <a:rPr lang="en-US" dirty="0" err="1"/>
              <a:t>Nonflaming</a:t>
            </a:r>
            <a:r>
              <a:rPr lang="en-US" dirty="0"/>
              <a:t> Combustion</a:t>
            </a:r>
          </a:p>
        </p:txBody>
      </p:sp>
      <p:sp>
        <p:nvSpPr>
          <p:cNvPr id="3" name="Content Placeholder 2"/>
          <p:cNvSpPr>
            <a:spLocks noGrp="1"/>
          </p:cNvSpPr>
          <p:nvPr>
            <p:ph idx="1"/>
          </p:nvPr>
        </p:nvSpPr>
        <p:spPr/>
        <p:txBody>
          <a:bodyPr>
            <a:normAutofit lnSpcReduction="10000"/>
          </a:bodyPr>
          <a:lstStyle/>
          <a:p>
            <a:r>
              <a:rPr lang="en-US" dirty="0"/>
              <a:t>I</a:t>
            </a:r>
            <a:r>
              <a:rPr lang="en-US" dirty="0" smtClean="0"/>
              <a:t>nitial </a:t>
            </a:r>
            <a:r>
              <a:rPr lang="en-US" dirty="0"/>
              <a:t>temperature:  </a:t>
            </a:r>
          </a:p>
          <a:p>
            <a:pPr lvl="1"/>
            <a:r>
              <a:rPr lang="en-US" dirty="0" smtClean="0"/>
              <a:t>Rate </a:t>
            </a:r>
            <a:r>
              <a:rPr lang="en-US" dirty="0"/>
              <a:t>of heat generation is positive. </a:t>
            </a:r>
          </a:p>
          <a:p>
            <a:pPr lvl="1"/>
            <a:r>
              <a:rPr lang="en-US" dirty="0" smtClean="0"/>
              <a:t>Rate </a:t>
            </a:r>
            <a:r>
              <a:rPr lang="en-US" dirty="0"/>
              <a:t>of cooling is zero. </a:t>
            </a:r>
          </a:p>
          <a:p>
            <a:pPr lvl="1"/>
            <a:r>
              <a:rPr lang="en-US" dirty="0"/>
              <a:t>T</a:t>
            </a:r>
            <a:r>
              <a:rPr lang="en-US" dirty="0" smtClean="0"/>
              <a:t>emperature </a:t>
            </a:r>
            <a:r>
              <a:rPr lang="en-US" dirty="0"/>
              <a:t>of </a:t>
            </a:r>
            <a:r>
              <a:rPr lang="en-US" dirty="0" smtClean="0"/>
              <a:t>material </a:t>
            </a:r>
            <a:r>
              <a:rPr lang="en-US" dirty="0"/>
              <a:t>must continue to rise </a:t>
            </a:r>
            <a:r>
              <a:rPr lang="en-US" dirty="0" smtClean="0"/>
              <a:t>until cooling </a:t>
            </a:r>
            <a:r>
              <a:rPr lang="en-US" dirty="0"/>
              <a:t>curve intersects </a:t>
            </a:r>
            <a:r>
              <a:rPr lang="en-US" dirty="0" smtClean="0"/>
              <a:t>heating </a:t>
            </a:r>
            <a:r>
              <a:rPr lang="en-US" dirty="0"/>
              <a:t>curve.    </a:t>
            </a:r>
          </a:p>
          <a:p>
            <a:r>
              <a:rPr lang="en-US" dirty="0" smtClean="0"/>
              <a:t>Most </a:t>
            </a:r>
            <a:r>
              <a:rPr lang="en-US" dirty="0"/>
              <a:t>materials cannot spontaneously burst into flame.    </a:t>
            </a:r>
          </a:p>
          <a:p>
            <a:pPr lvl="1"/>
            <a:r>
              <a:rPr lang="en-US" dirty="0"/>
              <a:t>M</a:t>
            </a:r>
            <a:r>
              <a:rPr lang="en-US" dirty="0" smtClean="0"/>
              <a:t>ost dangerous: rags </a:t>
            </a:r>
            <a:r>
              <a:rPr lang="en-US" dirty="0"/>
              <a:t>in contact with certain oils, low-grade charcoal, </a:t>
            </a:r>
            <a:r>
              <a:rPr lang="en-US" dirty="0" smtClean="0"/>
              <a:t>some </a:t>
            </a:r>
            <a:r>
              <a:rPr lang="en-US" dirty="0"/>
              <a:t>animal </a:t>
            </a:r>
            <a:r>
              <a:rPr lang="en-US" dirty="0" smtClean="0"/>
              <a:t>feeds     </a:t>
            </a:r>
            <a:endParaRPr lang="en-US" dirty="0"/>
          </a:p>
          <a:p>
            <a:endParaRPr lang="en-US" dirty="0"/>
          </a:p>
        </p:txBody>
      </p:sp>
    </p:spTree>
    <p:extLst>
      <p:ext uri="{BB962C8B-B14F-4D97-AF65-F5344CB8AC3E}">
        <p14:creationId xmlns:p14="http://schemas.microsoft.com/office/powerpoint/2010/main" val="372742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 Formation and </a:t>
            </a:r>
            <a:r>
              <a:rPr lang="en-US" dirty="0" smtClean="0"/>
              <a:t>Melting </a:t>
            </a:r>
            <a:endParaRPr lang="en-US" dirty="0"/>
          </a:p>
        </p:txBody>
      </p:sp>
      <p:sp>
        <p:nvSpPr>
          <p:cNvPr id="3" name="Content Placeholder 2"/>
          <p:cNvSpPr>
            <a:spLocks noGrp="1"/>
          </p:cNvSpPr>
          <p:nvPr>
            <p:ph idx="1"/>
          </p:nvPr>
        </p:nvSpPr>
        <p:spPr/>
        <p:txBody>
          <a:bodyPr/>
          <a:lstStyle/>
          <a:p>
            <a:r>
              <a:rPr lang="en-US" dirty="0"/>
              <a:t>C</a:t>
            </a:r>
            <a:r>
              <a:rPr lang="en-US" dirty="0" smtClean="0"/>
              <a:t>ategories </a:t>
            </a:r>
            <a:r>
              <a:rPr lang="en-US" dirty="0"/>
              <a:t>of burning </a:t>
            </a:r>
            <a:r>
              <a:rPr lang="en-US" dirty="0" smtClean="0"/>
              <a:t>behavior:  </a:t>
            </a:r>
            <a:endParaRPr lang="en-US" dirty="0"/>
          </a:p>
          <a:p>
            <a:pPr lvl="1"/>
            <a:r>
              <a:rPr lang="en-US" dirty="0" smtClean="0"/>
              <a:t>Materials </a:t>
            </a:r>
            <a:r>
              <a:rPr lang="en-US" dirty="0"/>
              <a:t>that burn with formation of growing surface char layer </a:t>
            </a:r>
          </a:p>
          <a:p>
            <a:pPr lvl="1"/>
            <a:r>
              <a:rPr lang="en-US" dirty="0" smtClean="0"/>
              <a:t>Materials </a:t>
            </a:r>
            <a:r>
              <a:rPr lang="en-US" dirty="0"/>
              <a:t>that burn with little or no </a:t>
            </a:r>
            <a:r>
              <a:rPr lang="en-US" dirty="0" smtClean="0"/>
              <a:t>char</a:t>
            </a:r>
            <a:endParaRPr lang="en-US" dirty="0"/>
          </a:p>
          <a:p>
            <a:pPr marL="0" indent="0">
              <a:buNone/>
            </a:pPr>
            <a:endParaRPr lang="en-US" dirty="0"/>
          </a:p>
        </p:txBody>
      </p:sp>
    </p:spTree>
    <p:extLst>
      <p:ext uri="{BB962C8B-B14F-4D97-AF65-F5344CB8AC3E}">
        <p14:creationId xmlns:p14="http://schemas.microsoft.com/office/powerpoint/2010/main" val="269878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 Formation and Melting </a:t>
            </a:r>
          </a:p>
        </p:txBody>
      </p:sp>
      <p:pic>
        <p:nvPicPr>
          <p:cNvPr id="5" name="Picture 4" descr="57175_CH09_FIG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734" y="1524000"/>
            <a:ext cx="3265466" cy="4724400"/>
          </a:xfrm>
          <a:prstGeom prst="rect">
            <a:avLst/>
          </a:prstGeom>
        </p:spPr>
      </p:pic>
    </p:spTree>
    <p:extLst>
      <p:ext uri="{BB962C8B-B14F-4D97-AF65-F5344CB8AC3E}">
        <p14:creationId xmlns:p14="http://schemas.microsoft.com/office/powerpoint/2010/main" val="334360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 Formation and Melting </a:t>
            </a:r>
          </a:p>
        </p:txBody>
      </p:sp>
      <p:sp>
        <p:nvSpPr>
          <p:cNvPr id="3" name="Content Placeholder 2"/>
          <p:cNvSpPr>
            <a:spLocks noGrp="1"/>
          </p:cNvSpPr>
          <p:nvPr>
            <p:ph sz="half" idx="1"/>
          </p:nvPr>
        </p:nvSpPr>
        <p:spPr/>
        <p:txBody>
          <a:bodyPr>
            <a:normAutofit/>
          </a:bodyPr>
          <a:lstStyle/>
          <a:p>
            <a:r>
              <a:rPr lang="en-US" dirty="0"/>
              <a:t>Fire-generated char: </a:t>
            </a:r>
          </a:p>
          <a:p>
            <a:pPr lvl="1"/>
            <a:r>
              <a:rPr lang="en-US" dirty="0" smtClean="0"/>
              <a:t>Irregularities </a:t>
            </a:r>
            <a:r>
              <a:rPr lang="en-US" dirty="0"/>
              <a:t>in </a:t>
            </a:r>
            <a:r>
              <a:rPr lang="en-US" dirty="0" smtClean="0"/>
              <a:t>carbon </a:t>
            </a:r>
            <a:r>
              <a:rPr lang="en-US" dirty="0"/>
              <a:t>atoms </a:t>
            </a:r>
            <a:r>
              <a:rPr lang="en-US" dirty="0" smtClean="0"/>
              <a:t>array</a:t>
            </a:r>
            <a:endParaRPr lang="en-US" dirty="0"/>
          </a:p>
          <a:p>
            <a:pPr lvl="1"/>
            <a:r>
              <a:rPr lang="en-US" dirty="0" smtClean="0"/>
              <a:t>Brittle</a:t>
            </a:r>
            <a:endParaRPr lang="en-US" dirty="0"/>
          </a:p>
          <a:p>
            <a:pPr lvl="1"/>
            <a:r>
              <a:rPr lang="en-US" dirty="0"/>
              <a:t>P</a:t>
            </a:r>
            <a:r>
              <a:rPr lang="en-US" dirty="0" smtClean="0"/>
              <a:t>orous </a:t>
            </a:r>
            <a:r>
              <a:rPr lang="en-US" dirty="0"/>
              <a:t>cellular material </a:t>
            </a:r>
          </a:p>
          <a:p>
            <a:pPr lvl="1"/>
            <a:r>
              <a:rPr lang="en-US" dirty="0" smtClean="0"/>
              <a:t>Poor </a:t>
            </a:r>
            <a:r>
              <a:rPr lang="en-US" dirty="0"/>
              <a:t>heat conductor </a:t>
            </a:r>
          </a:p>
          <a:p>
            <a:pPr lvl="1"/>
            <a:r>
              <a:rPr lang="en-US" dirty="0" smtClean="0"/>
              <a:t>Creates </a:t>
            </a:r>
            <a:r>
              <a:rPr lang="en-US" dirty="0"/>
              <a:t>insulation </a:t>
            </a:r>
            <a:r>
              <a:rPr lang="en-US" dirty="0" smtClean="0"/>
              <a:t>factor</a:t>
            </a:r>
            <a:endParaRPr lang="en-US" dirty="0"/>
          </a:p>
        </p:txBody>
      </p:sp>
      <p:pic>
        <p:nvPicPr>
          <p:cNvPr id="6" name="Picture 5" descr="57175_CH09_FIG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401" y="2017838"/>
            <a:ext cx="3327528" cy="3239961"/>
          </a:xfrm>
          <a:prstGeom prst="rect">
            <a:avLst/>
          </a:prstGeom>
        </p:spPr>
      </p:pic>
    </p:spTree>
    <p:extLst>
      <p:ext uri="{BB962C8B-B14F-4D97-AF65-F5344CB8AC3E}">
        <p14:creationId xmlns:p14="http://schemas.microsoft.com/office/powerpoint/2010/main" val="39742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 Formation and Melting </a:t>
            </a:r>
          </a:p>
        </p:txBody>
      </p:sp>
      <p:sp>
        <p:nvSpPr>
          <p:cNvPr id="3" name="Content Placeholder 2"/>
          <p:cNvSpPr>
            <a:spLocks noGrp="1"/>
          </p:cNvSpPr>
          <p:nvPr>
            <p:ph idx="1"/>
          </p:nvPr>
        </p:nvSpPr>
        <p:spPr/>
        <p:txBody>
          <a:bodyPr>
            <a:normAutofit/>
          </a:bodyPr>
          <a:lstStyle/>
          <a:p>
            <a:r>
              <a:rPr lang="en-US" dirty="0"/>
              <a:t>R</a:t>
            </a:r>
            <a:r>
              <a:rPr lang="en-US" dirty="0" smtClean="0"/>
              <a:t>ate </a:t>
            </a:r>
            <a:r>
              <a:rPr lang="en-US" dirty="0"/>
              <a:t>of char formation of woods is proportional to the radiant heat flux impinging on the surface. </a:t>
            </a:r>
          </a:p>
          <a:p>
            <a:pPr lvl="1"/>
            <a:r>
              <a:rPr lang="en-US" dirty="0" smtClean="0"/>
              <a:t>If </a:t>
            </a:r>
            <a:r>
              <a:rPr lang="en-US" dirty="0"/>
              <a:t>heat flux = 30 kW/m</a:t>
            </a:r>
            <a:r>
              <a:rPr lang="en-US" baseline="30000" dirty="0"/>
              <a:t>2</a:t>
            </a:r>
            <a:r>
              <a:rPr lang="en-US" dirty="0"/>
              <a:t>, then average charring rate would be 0.025 in/min (0.01 mm/s</a:t>
            </a:r>
            <a:r>
              <a:rPr lang="en-US" dirty="0" smtClean="0"/>
              <a:t>).</a:t>
            </a:r>
            <a:endParaRPr lang="en-US" dirty="0"/>
          </a:p>
          <a:p>
            <a:r>
              <a:rPr lang="en-US" dirty="0" err="1" smtClean="0"/>
              <a:t>Noncharring</a:t>
            </a:r>
            <a:r>
              <a:rPr lang="en-US" dirty="0" smtClean="0"/>
              <a:t> combustibles melt </a:t>
            </a:r>
            <a:r>
              <a:rPr lang="en-US" dirty="0"/>
              <a:t>while </a:t>
            </a:r>
            <a:r>
              <a:rPr lang="en-US" dirty="0" smtClean="0"/>
              <a:t>burning</a:t>
            </a:r>
            <a:r>
              <a:rPr lang="en-US" dirty="0" smtClean="0">
                <a:solidFill>
                  <a:srgbClr val="000000"/>
                </a:solidFill>
              </a:rPr>
              <a:t>.</a:t>
            </a: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3683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a:t>
            </a:r>
            <a:r>
              <a:rPr lang="en-US" dirty="0" smtClean="0"/>
              <a:t>Rate</a:t>
            </a:r>
            <a:endParaRPr lang="en-US" dirty="0"/>
          </a:p>
        </p:txBody>
      </p:sp>
      <p:sp>
        <p:nvSpPr>
          <p:cNvPr id="3" name="Content Placeholder 2"/>
          <p:cNvSpPr>
            <a:spLocks noGrp="1"/>
          </p:cNvSpPr>
          <p:nvPr>
            <p:ph idx="1"/>
          </p:nvPr>
        </p:nvSpPr>
        <p:spPr/>
        <p:txBody>
          <a:bodyPr>
            <a:normAutofit/>
          </a:bodyPr>
          <a:lstStyle/>
          <a:p>
            <a:r>
              <a:rPr lang="en-US" dirty="0"/>
              <a:t>I</a:t>
            </a:r>
            <a:r>
              <a:rPr lang="en-US" dirty="0" smtClean="0"/>
              <a:t>gnited </a:t>
            </a:r>
            <a:r>
              <a:rPr lang="en-US" dirty="0"/>
              <a:t>solid’s contribution to fire </a:t>
            </a:r>
            <a:r>
              <a:rPr lang="en-US" dirty="0" smtClean="0"/>
              <a:t>intensity:  </a:t>
            </a:r>
            <a:endParaRPr lang="en-US" dirty="0"/>
          </a:p>
          <a:p>
            <a:pPr lvl="1"/>
            <a:r>
              <a:rPr lang="en-US" dirty="0" smtClean="0"/>
              <a:t>Rate </a:t>
            </a:r>
            <a:r>
              <a:rPr lang="en-US" dirty="0"/>
              <a:t>at which </a:t>
            </a:r>
            <a:r>
              <a:rPr lang="en-US" dirty="0" smtClean="0"/>
              <a:t>unit </a:t>
            </a:r>
            <a:r>
              <a:rPr lang="en-US" dirty="0"/>
              <a:t>area of the burning surface is </a:t>
            </a:r>
            <a:r>
              <a:rPr lang="en-US" dirty="0" smtClean="0"/>
              <a:t>consumed</a:t>
            </a:r>
            <a:endParaRPr lang="en-US" dirty="0">
              <a:solidFill>
                <a:srgbClr val="FF0000"/>
              </a:solidFill>
            </a:endParaRPr>
          </a:p>
          <a:p>
            <a:pPr lvl="1"/>
            <a:r>
              <a:rPr lang="en-US" dirty="0" smtClean="0"/>
              <a:t>Rate </a:t>
            </a:r>
            <a:r>
              <a:rPr lang="en-US" dirty="0"/>
              <a:t>at which flames spread </a:t>
            </a:r>
            <a:r>
              <a:rPr lang="en-US" dirty="0" smtClean="0"/>
              <a:t>over fuel </a:t>
            </a:r>
            <a:r>
              <a:rPr lang="en-US" dirty="0"/>
              <a:t>surface, increasing </a:t>
            </a:r>
            <a:r>
              <a:rPr lang="en-US" dirty="0" smtClean="0"/>
              <a:t>burning </a:t>
            </a:r>
            <a:r>
              <a:rPr lang="en-US" dirty="0"/>
              <a:t>surface </a:t>
            </a:r>
            <a:r>
              <a:rPr lang="en-US" dirty="0" smtClean="0"/>
              <a:t>area</a:t>
            </a:r>
            <a:endParaRPr lang="en-US" dirty="0">
              <a:solidFill>
                <a:srgbClr val="FF0000"/>
              </a:solidFill>
            </a:endParaRPr>
          </a:p>
          <a:p>
            <a:pPr lvl="1"/>
            <a:r>
              <a:rPr lang="en-US" dirty="0" smtClean="0"/>
              <a:t>Combustible’s </a:t>
            </a:r>
            <a:r>
              <a:rPr lang="en-US" dirty="0"/>
              <a:t>ability to ignite other combustible items in the </a:t>
            </a:r>
            <a:r>
              <a:rPr lang="en-US" dirty="0" smtClean="0"/>
              <a:t>vicinity</a:t>
            </a:r>
            <a:endParaRPr lang="en-US" dirty="0"/>
          </a:p>
          <a:p>
            <a:pPr lvl="0"/>
            <a:r>
              <a:rPr lang="en-US" dirty="0"/>
              <a:t>Mass burning rate (g/m</a:t>
            </a:r>
            <a:r>
              <a:rPr lang="en-US" baseline="30000" dirty="0"/>
              <a:t>2</a:t>
            </a:r>
            <a:r>
              <a:rPr lang="en-US" dirty="0"/>
              <a:t>-s) or heat-release rate (kW/m</a:t>
            </a:r>
            <a:r>
              <a:rPr lang="en-US" baseline="30000" dirty="0"/>
              <a:t>2</a:t>
            </a:r>
            <a:r>
              <a:rPr lang="en-US" dirty="0" smtClean="0"/>
              <a:t>)</a:t>
            </a:r>
            <a:endParaRPr lang="en-US" dirty="0">
              <a:solidFill>
                <a:srgbClr val="FF0000"/>
              </a:solidFill>
            </a:endParaRPr>
          </a:p>
          <a:p>
            <a:endParaRPr lang="en-US" dirty="0"/>
          </a:p>
        </p:txBody>
      </p:sp>
    </p:spTree>
    <p:extLst>
      <p:ext uri="{BB962C8B-B14F-4D97-AF65-F5344CB8AC3E}">
        <p14:creationId xmlns:p14="http://schemas.microsoft.com/office/powerpoint/2010/main" val="297559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sp>
        <p:nvSpPr>
          <p:cNvPr id="3" name="Content Placeholder 2"/>
          <p:cNvSpPr>
            <a:spLocks noGrp="1"/>
          </p:cNvSpPr>
          <p:nvPr>
            <p:ph idx="1"/>
          </p:nvPr>
        </p:nvSpPr>
        <p:spPr/>
        <p:txBody>
          <a:bodyPr>
            <a:normAutofit/>
          </a:bodyPr>
          <a:lstStyle/>
          <a:p>
            <a:pPr lvl="0"/>
            <a:r>
              <a:rPr lang="en-US" dirty="0" smtClean="0"/>
              <a:t>Steadily </a:t>
            </a:r>
            <a:r>
              <a:rPr lang="en-US" dirty="0"/>
              <a:t>burning material </a:t>
            </a:r>
            <a:r>
              <a:rPr lang="en-US" dirty="0" smtClean="0"/>
              <a:t>has heat balance: </a:t>
            </a:r>
            <a:endParaRPr lang="en-US" dirty="0"/>
          </a:p>
          <a:p>
            <a:pPr lvl="1"/>
            <a:r>
              <a:rPr lang="en-US" dirty="0"/>
              <a:t>Net heat to surface = heat flux from flame to surface (</a:t>
            </a:r>
            <a:r>
              <a:rPr lang="en-US" dirty="0" smtClean="0"/>
              <a:t>kW/m</a:t>
            </a:r>
            <a:r>
              <a:rPr lang="en-US" baseline="30000" dirty="0" smtClean="0"/>
              <a:t>2</a:t>
            </a:r>
            <a:r>
              <a:rPr lang="en-US" dirty="0" smtClean="0"/>
              <a:t>)</a:t>
            </a:r>
            <a:r>
              <a:rPr lang="en-US" dirty="0" smtClean="0">
                <a:cs typeface="Arial" panose="020B0604020202020204" pitchFamily="34" charset="0"/>
              </a:rPr>
              <a:t>—</a:t>
            </a:r>
            <a:r>
              <a:rPr lang="en-US" dirty="0" smtClean="0"/>
              <a:t>rate </a:t>
            </a:r>
            <a:r>
              <a:rPr lang="en-US" dirty="0"/>
              <a:t>at which heat is lost by </a:t>
            </a:r>
            <a:r>
              <a:rPr lang="en-US" dirty="0" err="1"/>
              <a:t>reradiation</a:t>
            </a:r>
            <a:r>
              <a:rPr lang="en-US" dirty="0"/>
              <a:t> (kW/m</a:t>
            </a:r>
            <a:r>
              <a:rPr lang="en-US" baseline="30000" dirty="0"/>
              <a:t>2</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10997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sp>
        <p:nvSpPr>
          <p:cNvPr id="3" name="Content Placeholder 2"/>
          <p:cNvSpPr>
            <a:spLocks noGrp="1"/>
          </p:cNvSpPr>
          <p:nvPr>
            <p:ph idx="1"/>
          </p:nvPr>
        </p:nvSpPr>
        <p:spPr/>
        <p:txBody>
          <a:bodyPr>
            <a:normAutofit/>
          </a:bodyPr>
          <a:lstStyle/>
          <a:p>
            <a:pPr lvl="0"/>
            <a:r>
              <a:rPr lang="en-US" dirty="0" smtClean="0"/>
              <a:t>Rate </a:t>
            </a:r>
            <a:r>
              <a:rPr lang="en-US" dirty="0"/>
              <a:t>of heat absorption required to sustain a flow of combustible </a:t>
            </a:r>
            <a:r>
              <a:rPr lang="en-US" dirty="0" err="1"/>
              <a:t>pyrolyzate</a:t>
            </a:r>
            <a:r>
              <a:rPr lang="en-US" dirty="0"/>
              <a:t> (kJ/m</a:t>
            </a:r>
            <a:r>
              <a:rPr lang="en-US" baseline="30000" dirty="0"/>
              <a:t>2</a:t>
            </a:r>
            <a:r>
              <a:rPr lang="en-US" dirty="0"/>
              <a:t>-s) = mass rate of gasification per unit surface area (g/m</a:t>
            </a:r>
            <a:r>
              <a:rPr lang="en-US" baseline="30000" dirty="0"/>
              <a:t>2</a:t>
            </a:r>
            <a:r>
              <a:rPr lang="en-US" dirty="0"/>
              <a:t>-s) × heat of gasification (kJ/g). </a:t>
            </a:r>
          </a:p>
          <a:p>
            <a:pPr lvl="0"/>
            <a:r>
              <a:rPr lang="en-US" dirty="0"/>
              <a:t>Equation 9-1: </a:t>
            </a:r>
            <a:r>
              <a:rPr lang="en-US" i="1" dirty="0"/>
              <a:t>Q</a:t>
            </a:r>
            <a:r>
              <a:rPr lang="en-US" dirty="0"/>
              <a:t> = 56.7 × (T/1000)</a:t>
            </a:r>
            <a:r>
              <a:rPr lang="en-US" baseline="30000" dirty="0"/>
              <a:t>4</a:t>
            </a:r>
            <a:r>
              <a:rPr lang="en-US" dirty="0"/>
              <a:t> heat flux per unit surface area.</a:t>
            </a:r>
          </a:p>
          <a:p>
            <a:endParaRPr lang="en-US" dirty="0"/>
          </a:p>
        </p:txBody>
      </p:sp>
    </p:spTree>
    <p:extLst>
      <p:ext uri="{BB962C8B-B14F-4D97-AF65-F5344CB8AC3E}">
        <p14:creationId xmlns:p14="http://schemas.microsoft.com/office/powerpoint/2010/main" val="3655105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sp>
        <p:nvSpPr>
          <p:cNvPr id="3" name="Content Placeholder 2"/>
          <p:cNvSpPr>
            <a:spLocks noGrp="1"/>
          </p:cNvSpPr>
          <p:nvPr>
            <p:ph idx="1"/>
          </p:nvPr>
        </p:nvSpPr>
        <p:spPr/>
        <p:txBody>
          <a:bodyPr>
            <a:normAutofit/>
          </a:bodyPr>
          <a:lstStyle/>
          <a:p>
            <a:pPr lvl="0"/>
            <a:r>
              <a:rPr lang="en-US" dirty="0"/>
              <a:t>U</a:t>
            </a:r>
            <a:r>
              <a:rPr lang="en-US" dirty="0" smtClean="0"/>
              <a:t>pper </a:t>
            </a:r>
            <a:r>
              <a:rPr lang="en-US" dirty="0"/>
              <a:t>layer gases reach </a:t>
            </a:r>
            <a:r>
              <a:rPr lang="en-US" dirty="0" smtClean="0"/>
              <a:t>500 K</a:t>
            </a:r>
            <a:r>
              <a:rPr lang="en-US" dirty="0"/>
              <a:t>, </a:t>
            </a:r>
            <a:r>
              <a:rPr lang="en-US" dirty="0" smtClean="0"/>
              <a:t>radiant </a:t>
            </a:r>
            <a:r>
              <a:rPr lang="en-US" dirty="0"/>
              <a:t>flux to the burning product will be </a:t>
            </a:r>
            <a:r>
              <a:rPr lang="en-US" dirty="0" smtClean="0"/>
              <a:t>approx. </a:t>
            </a:r>
            <a:r>
              <a:rPr lang="en-US" dirty="0"/>
              <a:t>3.5 kW/m</a:t>
            </a:r>
            <a:r>
              <a:rPr lang="en-US" baseline="30000" dirty="0"/>
              <a:t>2</a:t>
            </a:r>
            <a:r>
              <a:rPr lang="en-US" dirty="0"/>
              <a:t>.</a:t>
            </a:r>
          </a:p>
          <a:p>
            <a:pPr lvl="0"/>
            <a:r>
              <a:rPr lang="en-US" dirty="0"/>
              <a:t>At </a:t>
            </a:r>
            <a:r>
              <a:rPr lang="en-US" dirty="0" smtClean="0"/>
              <a:t>800 K, </a:t>
            </a:r>
            <a:r>
              <a:rPr lang="en-US" dirty="0"/>
              <a:t>radiant flux will be 23 </a:t>
            </a:r>
            <a:r>
              <a:rPr lang="en-US" dirty="0" smtClean="0"/>
              <a:t>kW/m</a:t>
            </a:r>
            <a:r>
              <a:rPr lang="en-US" baseline="30000" dirty="0" smtClean="0"/>
              <a:t>2</a:t>
            </a:r>
            <a:r>
              <a:rPr lang="en-US" dirty="0" smtClean="0">
                <a:solidFill>
                  <a:srgbClr val="000000"/>
                </a:solidFill>
              </a:rPr>
              <a:t>.</a:t>
            </a:r>
            <a:endParaRPr lang="en-US" dirty="0">
              <a:solidFill>
                <a:srgbClr val="000000"/>
              </a:solidFill>
            </a:endParaRPr>
          </a:p>
          <a:p>
            <a:pPr lvl="0"/>
            <a:r>
              <a:rPr lang="en-US" dirty="0"/>
              <a:t>Post-flashover, the upper layer temperature will reach </a:t>
            </a:r>
            <a:r>
              <a:rPr lang="en-US" dirty="0" smtClean="0"/>
              <a:t>1100 K </a:t>
            </a:r>
            <a:r>
              <a:rPr lang="en-US" dirty="0"/>
              <a:t>with a radiant flux of 83 kW/m</a:t>
            </a:r>
            <a:r>
              <a:rPr lang="en-US" baseline="30000" dirty="0"/>
              <a:t>2</a:t>
            </a:r>
            <a:r>
              <a:rPr lang="en-US" dirty="0"/>
              <a:t>.</a:t>
            </a:r>
          </a:p>
          <a:p>
            <a:pPr marL="0" indent="0">
              <a:buNone/>
            </a:pPr>
            <a:endParaRPr lang="en-US" dirty="0"/>
          </a:p>
        </p:txBody>
      </p:sp>
    </p:spTree>
    <p:extLst>
      <p:ext uri="{BB962C8B-B14F-4D97-AF65-F5344CB8AC3E}">
        <p14:creationId xmlns:p14="http://schemas.microsoft.com/office/powerpoint/2010/main" val="56144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pic>
        <p:nvPicPr>
          <p:cNvPr id="5" name="Picture 4" descr="9780763757175_CH09_TABL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872" y="1447800"/>
            <a:ext cx="2852928" cy="4724400"/>
          </a:xfrm>
          <a:prstGeom prst="rect">
            <a:avLst/>
          </a:prstGeom>
        </p:spPr>
      </p:pic>
    </p:spTree>
    <p:extLst>
      <p:ext uri="{BB962C8B-B14F-4D97-AF65-F5344CB8AC3E}">
        <p14:creationId xmlns:p14="http://schemas.microsoft.com/office/powerpoint/2010/main" val="401536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Describe </a:t>
            </a:r>
            <a:r>
              <a:rPr lang="en-US" dirty="0"/>
              <a:t>how char formation and melting occur and how they affect the burning rate.  </a:t>
            </a:r>
          </a:p>
          <a:p>
            <a:r>
              <a:rPr lang="en-US" dirty="0" smtClean="0"/>
              <a:t>List </a:t>
            </a:r>
            <a:r>
              <a:rPr lang="en-US" dirty="0"/>
              <a:t>the types of combustible solids.</a:t>
            </a:r>
          </a:p>
          <a:p>
            <a:r>
              <a:rPr lang="en-US" dirty="0" smtClean="0"/>
              <a:t>Describe </a:t>
            </a:r>
            <a:r>
              <a:rPr lang="en-US" dirty="0"/>
              <a:t>the types of polymers and explain how they gasify.</a:t>
            </a:r>
          </a:p>
          <a:p>
            <a:pPr marL="0" indent="0">
              <a:buNone/>
            </a:pPr>
            <a:endParaRPr lang="en-US" dirty="0"/>
          </a:p>
        </p:txBody>
      </p:sp>
    </p:spTree>
    <p:extLst>
      <p:ext uri="{BB962C8B-B14F-4D97-AF65-F5344CB8AC3E}">
        <p14:creationId xmlns:p14="http://schemas.microsoft.com/office/powerpoint/2010/main" val="387056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sp>
        <p:nvSpPr>
          <p:cNvPr id="3" name="Content Placeholder 2"/>
          <p:cNvSpPr>
            <a:spLocks noGrp="1"/>
          </p:cNvSpPr>
          <p:nvPr>
            <p:ph idx="1"/>
          </p:nvPr>
        </p:nvSpPr>
        <p:spPr/>
        <p:txBody>
          <a:bodyPr>
            <a:normAutofit/>
          </a:bodyPr>
          <a:lstStyle/>
          <a:p>
            <a:pPr lvl="0"/>
            <a:r>
              <a:rPr lang="en-US" dirty="0" smtClean="0"/>
              <a:t>Table </a:t>
            </a:r>
            <a:r>
              <a:rPr lang="en-US" dirty="0"/>
              <a:t>9-1: </a:t>
            </a:r>
            <a:endParaRPr lang="en-US" dirty="0" smtClean="0"/>
          </a:p>
          <a:p>
            <a:pPr lvl="1"/>
            <a:r>
              <a:rPr lang="en-US" dirty="0" smtClean="0"/>
              <a:t>Wide </a:t>
            </a:r>
            <a:r>
              <a:rPr lang="en-US" dirty="0"/>
              <a:t>range of </a:t>
            </a:r>
            <a:r>
              <a:rPr lang="en-US" dirty="0" smtClean="0"/>
              <a:t>values</a:t>
            </a:r>
            <a:endParaRPr lang="en-US" dirty="0"/>
          </a:p>
          <a:p>
            <a:pPr lvl="1"/>
            <a:r>
              <a:rPr lang="en-US" dirty="0"/>
              <a:t>Variation in heats of gasification samples </a:t>
            </a:r>
            <a:r>
              <a:rPr lang="en-US" dirty="0" smtClean="0"/>
              <a:t>is due </a:t>
            </a:r>
            <a:r>
              <a:rPr lang="en-US" dirty="0"/>
              <a:t>to variation in chemical composition of generic </a:t>
            </a:r>
            <a:r>
              <a:rPr lang="en-US" dirty="0" smtClean="0"/>
              <a:t>materials.</a:t>
            </a:r>
            <a:endParaRPr lang="en-US" dirty="0"/>
          </a:p>
          <a:p>
            <a:pPr lvl="1"/>
            <a:r>
              <a:rPr lang="en-US" dirty="0"/>
              <a:t>Only </a:t>
            </a:r>
            <a:r>
              <a:rPr lang="en-US" dirty="0" smtClean="0"/>
              <a:t>small </a:t>
            </a:r>
            <a:r>
              <a:rPr lang="en-US" dirty="0"/>
              <a:t>portion of </a:t>
            </a:r>
            <a:r>
              <a:rPr lang="en-US" dirty="0" smtClean="0"/>
              <a:t>heat </a:t>
            </a:r>
            <a:r>
              <a:rPr lang="en-US" dirty="0"/>
              <a:t>released by burning must return to the </a:t>
            </a:r>
            <a:r>
              <a:rPr lang="en-US" dirty="0" err="1"/>
              <a:t>pyrolyzing</a:t>
            </a:r>
            <a:r>
              <a:rPr lang="en-US" dirty="0"/>
              <a:t> solid to </a:t>
            </a:r>
            <a:r>
              <a:rPr lang="en-US" dirty="0" smtClean="0"/>
              <a:t>maintain </a:t>
            </a:r>
            <a:r>
              <a:rPr lang="en-US" dirty="0"/>
              <a:t>continuing supply of combustible vapor to the flame. </a:t>
            </a:r>
          </a:p>
          <a:p>
            <a:endParaRPr lang="en-US" dirty="0"/>
          </a:p>
        </p:txBody>
      </p:sp>
    </p:spTree>
    <p:extLst>
      <p:ext uri="{BB962C8B-B14F-4D97-AF65-F5344CB8AC3E}">
        <p14:creationId xmlns:p14="http://schemas.microsoft.com/office/powerpoint/2010/main" val="31127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pic>
        <p:nvPicPr>
          <p:cNvPr id="5" name="Picture 4" descr="9780763757175_CH09_TABLE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365" y="1505567"/>
            <a:ext cx="2952835" cy="4590433"/>
          </a:xfrm>
          <a:prstGeom prst="rect">
            <a:avLst/>
          </a:prstGeom>
        </p:spPr>
      </p:pic>
    </p:spTree>
    <p:extLst>
      <p:ext uri="{BB962C8B-B14F-4D97-AF65-F5344CB8AC3E}">
        <p14:creationId xmlns:p14="http://schemas.microsoft.com/office/powerpoint/2010/main" val="1909489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Burning Rate</a:t>
            </a:r>
          </a:p>
        </p:txBody>
      </p:sp>
      <p:sp>
        <p:nvSpPr>
          <p:cNvPr id="3" name="Content Placeholder 2"/>
          <p:cNvSpPr>
            <a:spLocks noGrp="1"/>
          </p:cNvSpPr>
          <p:nvPr>
            <p:ph idx="1"/>
          </p:nvPr>
        </p:nvSpPr>
        <p:spPr/>
        <p:txBody>
          <a:bodyPr>
            <a:normAutofit/>
          </a:bodyPr>
          <a:lstStyle/>
          <a:p>
            <a:pPr lvl="0"/>
            <a:r>
              <a:rPr lang="en-US" dirty="0" smtClean="0"/>
              <a:t>Burning rates are</a:t>
            </a:r>
            <a:r>
              <a:rPr lang="en-US" dirty="0" smtClean="0">
                <a:solidFill>
                  <a:srgbClr val="FF0000"/>
                </a:solidFill>
              </a:rPr>
              <a:t> </a:t>
            </a:r>
            <a:r>
              <a:rPr lang="en-US" dirty="0" smtClean="0"/>
              <a:t>greater </a:t>
            </a:r>
            <a:r>
              <a:rPr lang="en-US" dirty="0"/>
              <a:t>for larger PMMA </a:t>
            </a:r>
            <a:r>
              <a:rPr lang="en-US" dirty="0" smtClean="0"/>
              <a:t>slabs but flame </a:t>
            </a:r>
            <a:r>
              <a:rPr lang="en-US" dirty="0"/>
              <a:t>temperature levels off eventually.</a:t>
            </a:r>
          </a:p>
          <a:p>
            <a:pPr marL="0" lvl="0" indent="0">
              <a:buNone/>
            </a:pPr>
            <a:endParaRPr lang="en-US" dirty="0"/>
          </a:p>
        </p:txBody>
      </p:sp>
      <p:pic>
        <p:nvPicPr>
          <p:cNvPr id="6" name="Picture 5" descr="57175_CH09_FIG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743200"/>
            <a:ext cx="4390731" cy="3429000"/>
          </a:xfrm>
          <a:prstGeom prst="rect">
            <a:avLst/>
          </a:prstGeom>
        </p:spPr>
      </p:pic>
    </p:spTree>
    <p:extLst>
      <p:ext uri="{BB962C8B-B14F-4D97-AF65-F5344CB8AC3E}">
        <p14:creationId xmlns:p14="http://schemas.microsoft.com/office/powerpoint/2010/main" val="324103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Spread </a:t>
            </a:r>
            <a:r>
              <a:rPr lang="en-US" dirty="0" smtClean="0"/>
              <a:t>Rate</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ate </a:t>
            </a:r>
            <a:r>
              <a:rPr lang="en-US" dirty="0"/>
              <a:t>of flame spread becomes dependent on: </a:t>
            </a:r>
          </a:p>
          <a:p>
            <a:pPr lvl="1"/>
            <a:r>
              <a:rPr lang="en-US" dirty="0" smtClean="0"/>
              <a:t>Orientation </a:t>
            </a:r>
            <a:r>
              <a:rPr lang="en-US" dirty="0"/>
              <a:t>of spread</a:t>
            </a:r>
          </a:p>
          <a:p>
            <a:pPr lvl="1"/>
            <a:r>
              <a:rPr lang="en-US" dirty="0" smtClean="0"/>
              <a:t>Degree </a:t>
            </a:r>
            <a:r>
              <a:rPr lang="en-US" dirty="0"/>
              <a:t>of radiative preheating</a:t>
            </a:r>
          </a:p>
          <a:p>
            <a:pPr lvl="1"/>
            <a:r>
              <a:rPr lang="en-US" dirty="0" smtClean="0"/>
              <a:t>Magnitude </a:t>
            </a:r>
            <a:r>
              <a:rPr lang="en-US" dirty="0"/>
              <a:t>and direction of any external airflow.</a:t>
            </a:r>
          </a:p>
          <a:p>
            <a:pPr lvl="1"/>
            <a:r>
              <a:rPr lang="en-US" dirty="0"/>
              <a:t>Thermal thickness of the solid</a:t>
            </a:r>
          </a:p>
          <a:p>
            <a:pPr marL="0" indent="0">
              <a:buNone/>
            </a:pPr>
            <a:endParaRPr lang="en-US" dirty="0"/>
          </a:p>
        </p:txBody>
      </p:sp>
    </p:spTree>
    <p:extLst>
      <p:ext uri="{BB962C8B-B14F-4D97-AF65-F5344CB8AC3E}">
        <p14:creationId xmlns:p14="http://schemas.microsoft.com/office/powerpoint/2010/main" val="321656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Spread Rate</a:t>
            </a:r>
          </a:p>
        </p:txBody>
      </p:sp>
      <p:sp>
        <p:nvSpPr>
          <p:cNvPr id="3" name="Content Placeholder 2"/>
          <p:cNvSpPr>
            <a:spLocks noGrp="1"/>
          </p:cNvSpPr>
          <p:nvPr>
            <p:ph idx="1"/>
          </p:nvPr>
        </p:nvSpPr>
        <p:spPr/>
        <p:txBody>
          <a:bodyPr>
            <a:normAutofit/>
          </a:bodyPr>
          <a:lstStyle/>
          <a:p>
            <a:r>
              <a:rPr lang="en-US" dirty="0" smtClean="0"/>
              <a:t>Downward </a:t>
            </a:r>
            <a:r>
              <a:rPr lang="en-US" dirty="0"/>
              <a:t>flame spread is generally very slow unless the surface was preheated. </a:t>
            </a:r>
          </a:p>
          <a:p>
            <a:r>
              <a:rPr lang="en-US" dirty="0" smtClean="0"/>
              <a:t>Upward </a:t>
            </a:r>
            <a:r>
              <a:rPr lang="en-US" dirty="0"/>
              <a:t>flame spread is more rapid. </a:t>
            </a:r>
          </a:p>
          <a:p>
            <a:pPr marL="0" indent="0">
              <a:buNone/>
            </a:pPr>
            <a:endParaRPr lang="en-US" dirty="0"/>
          </a:p>
        </p:txBody>
      </p:sp>
    </p:spTree>
    <p:extLst>
      <p:ext uri="{BB962C8B-B14F-4D97-AF65-F5344CB8AC3E}">
        <p14:creationId xmlns:p14="http://schemas.microsoft.com/office/powerpoint/2010/main" val="1833890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Spread Rate</a:t>
            </a:r>
          </a:p>
        </p:txBody>
      </p:sp>
      <p:sp>
        <p:nvSpPr>
          <p:cNvPr id="3" name="Content Placeholder 2"/>
          <p:cNvSpPr>
            <a:spLocks noGrp="1"/>
          </p:cNvSpPr>
          <p:nvPr>
            <p:ph sz="half" idx="1"/>
          </p:nvPr>
        </p:nvSpPr>
        <p:spPr/>
        <p:txBody>
          <a:bodyPr>
            <a:normAutofit/>
          </a:bodyPr>
          <a:lstStyle/>
          <a:p>
            <a:pPr lvl="1"/>
            <a:r>
              <a:rPr lang="en-US" dirty="0" smtClean="0"/>
              <a:t>Airflow </a:t>
            </a:r>
            <a:r>
              <a:rPr lang="en-US" dirty="0"/>
              <a:t>pushes flames away from unburned material in downward flame spread.</a:t>
            </a:r>
          </a:p>
          <a:p>
            <a:pPr lvl="1"/>
            <a:r>
              <a:rPr lang="en-US" dirty="0" smtClean="0"/>
              <a:t>In </a:t>
            </a:r>
            <a:r>
              <a:rPr lang="en-US" dirty="0"/>
              <a:t>upward flame spread, the flame preheats the unburned material. </a:t>
            </a:r>
          </a:p>
          <a:p>
            <a:pPr marL="0" indent="0">
              <a:buNone/>
            </a:pPr>
            <a:endParaRPr lang="en-US" dirty="0"/>
          </a:p>
        </p:txBody>
      </p:sp>
      <p:pic>
        <p:nvPicPr>
          <p:cNvPr id="6" name="Picture 5" descr="57175_CH09_FIG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944" y="2311886"/>
            <a:ext cx="4313456" cy="2564914"/>
          </a:xfrm>
          <a:prstGeom prst="rect">
            <a:avLst/>
          </a:prstGeom>
        </p:spPr>
      </p:pic>
    </p:spTree>
    <p:extLst>
      <p:ext uri="{BB962C8B-B14F-4D97-AF65-F5344CB8AC3E}">
        <p14:creationId xmlns:p14="http://schemas.microsoft.com/office/powerpoint/2010/main" val="2205413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Spread Rate</a:t>
            </a:r>
          </a:p>
        </p:txBody>
      </p:sp>
      <p:sp>
        <p:nvSpPr>
          <p:cNvPr id="3" name="Content Placeholder 2"/>
          <p:cNvSpPr>
            <a:spLocks noGrp="1"/>
          </p:cNvSpPr>
          <p:nvPr>
            <p:ph idx="1"/>
          </p:nvPr>
        </p:nvSpPr>
        <p:spPr/>
        <p:txBody>
          <a:bodyPr>
            <a:normAutofit/>
          </a:bodyPr>
          <a:lstStyle/>
          <a:p>
            <a:r>
              <a:rPr lang="en-US" dirty="0" smtClean="0"/>
              <a:t>Additional </a:t>
            </a:r>
            <a:r>
              <a:rPr lang="en-US" dirty="0"/>
              <a:t>airflow in </a:t>
            </a:r>
            <a:r>
              <a:rPr lang="en-US" dirty="0" smtClean="0"/>
              <a:t>direction flame </a:t>
            </a:r>
            <a:r>
              <a:rPr lang="en-US" dirty="0"/>
              <a:t>is moving enhances flame spread rate.</a:t>
            </a:r>
          </a:p>
          <a:p>
            <a:r>
              <a:rPr lang="en-US" dirty="0" smtClean="0"/>
              <a:t>Airflow </a:t>
            </a:r>
            <a:r>
              <a:rPr lang="en-US" dirty="0"/>
              <a:t>in </a:t>
            </a:r>
            <a:r>
              <a:rPr lang="en-US" dirty="0" smtClean="0"/>
              <a:t>opposite </a:t>
            </a:r>
            <a:r>
              <a:rPr lang="en-US" dirty="0"/>
              <a:t>direction slows </a:t>
            </a:r>
            <a:r>
              <a:rPr lang="en-US" dirty="0" smtClean="0"/>
              <a:t>flame </a:t>
            </a:r>
            <a:r>
              <a:rPr lang="en-US" dirty="0"/>
              <a:t>spread rate. </a:t>
            </a:r>
          </a:p>
          <a:p>
            <a:r>
              <a:rPr lang="en-US" dirty="0"/>
              <a:t>R</a:t>
            </a:r>
            <a:r>
              <a:rPr lang="en-US" dirty="0" smtClean="0"/>
              <a:t>ate </a:t>
            </a:r>
            <a:r>
              <a:rPr lang="en-US" dirty="0"/>
              <a:t>of flame spread is inversely proportional to </a:t>
            </a:r>
            <a:r>
              <a:rPr lang="en-US" dirty="0" smtClean="0"/>
              <a:t>thickness </a:t>
            </a:r>
            <a:r>
              <a:rPr lang="en-US" dirty="0"/>
              <a:t>of the solid. </a:t>
            </a:r>
          </a:p>
          <a:p>
            <a:endParaRPr lang="en-US" dirty="0"/>
          </a:p>
        </p:txBody>
      </p:sp>
    </p:spTree>
    <p:extLst>
      <p:ext uri="{BB962C8B-B14F-4D97-AF65-F5344CB8AC3E}">
        <p14:creationId xmlns:p14="http://schemas.microsoft.com/office/powerpoint/2010/main" val="16415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Uncommon Fire </a:t>
            </a:r>
            <a:r>
              <a:rPr lang="en-US" dirty="0" smtClean="0"/>
              <a:t>Environments</a:t>
            </a:r>
            <a:endParaRPr lang="en-US" dirty="0"/>
          </a:p>
        </p:txBody>
      </p:sp>
      <p:sp>
        <p:nvSpPr>
          <p:cNvPr id="3" name="Content Placeholder 2"/>
          <p:cNvSpPr>
            <a:spLocks noGrp="1"/>
          </p:cNvSpPr>
          <p:nvPr>
            <p:ph idx="1"/>
          </p:nvPr>
        </p:nvSpPr>
        <p:spPr/>
        <p:txBody>
          <a:bodyPr>
            <a:normAutofit/>
          </a:bodyPr>
          <a:lstStyle/>
          <a:p>
            <a:r>
              <a:rPr lang="en-US" dirty="0" smtClean="0"/>
              <a:t>Consequences </a:t>
            </a:r>
            <a:r>
              <a:rPr lang="en-US" dirty="0"/>
              <a:t>of higher flame </a:t>
            </a:r>
            <a:r>
              <a:rPr lang="en-US" dirty="0" smtClean="0"/>
              <a:t>temperature:    </a:t>
            </a:r>
            <a:endParaRPr lang="en-US" dirty="0"/>
          </a:p>
          <a:p>
            <a:pPr lvl="1"/>
            <a:r>
              <a:rPr lang="en-US" dirty="0" smtClean="0"/>
              <a:t>Greater </a:t>
            </a:r>
            <a:r>
              <a:rPr lang="en-US" dirty="0"/>
              <a:t>flame spread rate due to greater rate of heat transfer from flame to surroundings</a:t>
            </a:r>
          </a:p>
          <a:p>
            <a:pPr lvl="1"/>
            <a:r>
              <a:rPr lang="en-US" dirty="0" smtClean="0"/>
              <a:t>Flames less readily quenched by cool surfaces</a:t>
            </a:r>
            <a:endParaRPr lang="en-US" dirty="0"/>
          </a:p>
          <a:p>
            <a:pPr lvl="1"/>
            <a:r>
              <a:rPr lang="en-US" dirty="0"/>
              <a:t>Sootier flames that emit more radiation</a:t>
            </a:r>
          </a:p>
          <a:p>
            <a:pPr lvl="1"/>
            <a:r>
              <a:rPr lang="en-US" dirty="0"/>
              <a:t>Certain solids will only burn in oxygen-enriched </a:t>
            </a:r>
            <a:r>
              <a:rPr lang="en-US" dirty="0" smtClean="0"/>
              <a:t>air</a:t>
            </a:r>
            <a:r>
              <a:rPr lang="en-US" dirty="0" smtClean="0">
                <a:solidFill>
                  <a:srgbClr val="000000"/>
                </a:solidFill>
              </a:rPr>
              <a:t>.</a:t>
            </a:r>
            <a:r>
              <a:rPr lang="en-US" dirty="0" smtClean="0"/>
              <a:t> </a:t>
            </a:r>
            <a:endParaRPr lang="en-US" dirty="0"/>
          </a:p>
          <a:p>
            <a:endParaRPr lang="en-US" dirty="0"/>
          </a:p>
        </p:txBody>
      </p:sp>
    </p:spTree>
    <p:extLst>
      <p:ext uri="{BB962C8B-B14F-4D97-AF65-F5344CB8AC3E}">
        <p14:creationId xmlns:p14="http://schemas.microsoft.com/office/powerpoint/2010/main" val="2315889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Uncommon Fire Environments</a:t>
            </a:r>
          </a:p>
        </p:txBody>
      </p:sp>
      <p:pic>
        <p:nvPicPr>
          <p:cNvPr id="5" name="Picture 4" descr="57175_CH09_FIG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847" y="1676400"/>
            <a:ext cx="3067353" cy="4495800"/>
          </a:xfrm>
          <a:prstGeom prst="rect">
            <a:avLst/>
          </a:prstGeom>
        </p:spPr>
      </p:pic>
      <p:sp>
        <p:nvSpPr>
          <p:cNvPr id="3" name="TextBox 2"/>
          <p:cNvSpPr txBox="1"/>
          <p:nvPr/>
        </p:nvSpPr>
        <p:spPr>
          <a:xfrm rot="16200000">
            <a:off x="4112568" y="3731568"/>
            <a:ext cx="4571999" cy="461665"/>
          </a:xfrm>
          <a:prstGeom prst="rect">
            <a:avLst/>
          </a:prstGeom>
          <a:noFill/>
        </p:spPr>
        <p:txBody>
          <a:bodyPr wrap="square" rtlCol="0">
            <a:spAutoFit/>
          </a:bodyPr>
          <a:lstStyle/>
          <a:p>
            <a:r>
              <a:rPr lang="en-US" sz="800" dirty="0">
                <a:latin typeface="Arial"/>
                <a:cs typeface="Arial"/>
              </a:rPr>
              <a:t>Data from: </a:t>
            </a:r>
            <a:r>
              <a:rPr lang="en-US" sz="800" dirty="0" err="1">
                <a:latin typeface="Arial"/>
                <a:cs typeface="Arial"/>
              </a:rPr>
              <a:t>Lastrina</a:t>
            </a:r>
            <a:r>
              <a:rPr lang="en-US" sz="800" dirty="0">
                <a:latin typeface="Arial"/>
                <a:cs typeface="Arial"/>
              </a:rPr>
              <a:t>, F.A., Magee, R.S., and </a:t>
            </a:r>
            <a:r>
              <a:rPr lang="en-US" sz="800" dirty="0" err="1">
                <a:latin typeface="Arial"/>
                <a:cs typeface="Arial"/>
              </a:rPr>
              <a:t>McAlevy</a:t>
            </a:r>
            <a:r>
              <a:rPr lang="en-US" sz="800" dirty="0">
                <a:latin typeface="Arial"/>
                <a:cs typeface="Arial"/>
              </a:rPr>
              <a:t>, F.R., “Flame Spread Over Fuel Beds: Solid Phase Energy Considerations,” </a:t>
            </a:r>
            <a:r>
              <a:rPr lang="en-US" sz="800" i="1" dirty="0">
                <a:latin typeface="Arial"/>
                <a:cs typeface="Arial"/>
              </a:rPr>
              <a:t>Proceedings of the Combustion</a:t>
            </a:r>
          </a:p>
          <a:p>
            <a:r>
              <a:rPr lang="en-US" sz="800" i="1" dirty="0">
                <a:latin typeface="Arial"/>
                <a:cs typeface="Arial"/>
              </a:rPr>
              <a:t>Institute </a:t>
            </a:r>
            <a:r>
              <a:rPr lang="en-US" sz="800" dirty="0">
                <a:latin typeface="Arial"/>
                <a:cs typeface="Arial"/>
              </a:rPr>
              <a:t>13, 935–948, (1971).</a:t>
            </a:r>
          </a:p>
        </p:txBody>
      </p:sp>
    </p:spTree>
    <p:extLst>
      <p:ext uri="{BB962C8B-B14F-4D97-AF65-F5344CB8AC3E}">
        <p14:creationId xmlns:p14="http://schemas.microsoft.com/office/powerpoint/2010/main" val="3490366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Uncommon Fire Environments</a:t>
            </a:r>
          </a:p>
        </p:txBody>
      </p:sp>
      <p:sp>
        <p:nvSpPr>
          <p:cNvPr id="3" name="Content Placeholder 2"/>
          <p:cNvSpPr>
            <a:spLocks noGrp="1"/>
          </p:cNvSpPr>
          <p:nvPr>
            <p:ph sz="half" idx="1"/>
          </p:nvPr>
        </p:nvSpPr>
        <p:spPr/>
        <p:txBody>
          <a:bodyPr>
            <a:normAutofit/>
          </a:bodyPr>
          <a:lstStyle/>
          <a:p>
            <a:r>
              <a:rPr lang="en-US" dirty="0" smtClean="0"/>
              <a:t>Rate </a:t>
            </a:r>
            <a:r>
              <a:rPr lang="en-US" dirty="0"/>
              <a:t>of horizontal flame spread increases with increasing oxygen percentage.</a:t>
            </a:r>
          </a:p>
          <a:p>
            <a:r>
              <a:rPr lang="en-US" dirty="0" smtClean="0"/>
              <a:t>Burning </a:t>
            </a:r>
            <a:r>
              <a:rPr lang="en-US" dirty="0"/>
              <a:t>rate per unit area increases at higher oxygen concentration.</a:t>
            </a:r>
          </a:p>
          <a:p>
            <a:pPr marL="0" indent="0">
              <a:buNone/>
            </a:pPr>
            <a:endParaRPr lang="en-US" dirty="0"/>
          </a:p>
        </p:txBody>
      </p:sp>
      <p:pic>
        <p:nvPicPr>
          <p:cNvPr id="6" name="Picture 5" descr="57175_CH09_FIG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828800"/>
            <a:ext cx="3864864" cy="3712464"/>
          </a:xfrm>
          <a:prstGeom prst="rect">
            <a:avLst/>
          </a:prstGeom>
        </p:spPr>
      </p:pic>
      <p:sp>
        <p:nvSpPr>
          <p:cNvPr id="4" name="TextBox 3"/>
          <p:cNvSpPr txBox="1"/>
          <p:nvPr/>
        </p:nvSpPr>
        <p:spPr>
          <a:xfrm rot="16200000">
            <a:off x="6578888" y="3327112"/>
            <a:ext cx="3886200" cy="584776"/>
          </a:xfrm>
          <a:prstGeom prst="rect">
            <a:avLst/>
          </a:prstGeom>
          <a:noFill/>
        </p:spPr>
        <p:txBody>
          <a:bodyPr wrap="square" rtlCol="0">
            <a:spAutoFit/>
          </a:bodyPr>
          <a:lstStyle/>
          <a:p>
            <a:r>
              <a:rPr lang="en-US" sz="800" dirty="0">
                <a:latin typeface="Arial"/>
                <a:cs typeface="Arial"/>
              </a:rPr>
              <a:t>Reproduced from: </a:t>
            </a:r>
            <a:r>
              <a:rPr lang="en-US" sz="800" dirty="0" err="1">
                <a:latin typeface="Arial"/>
                <a:cs typeface="Arial"/>
              </a:rPr>
              <a:t>Tewarson</a:t>
            </a:r>
            <a:r>
              <a:rPr lang="en-US" sz="800" dirty="0">
                <a:latin typeface="Arial"/>
                <a:cs typeface="Arial"/>
              </a:rPr>
              <a:t>, A., “Generation of Heat and Chemical Compounds of Fires,” Chapter 3–4, </a:t>
            </a:r>
            <a:r>
              <a:rPr lang="en-US" sz="800" i="1" dirty="0">
                <a:latin typeface="Arial"/>
                <a:cs typeface="Arial"/>
              </a:rPr>
              <a:t>SFPE Handbook of Fire </a:t>
            </a:r>
            <a:r>
              <a:rPr lang="en-US" sz="800" i="1" dirty="0" smtClean="0">
                <a:latin typeface="Arial"/>
                <a:cs typeface="Arial"/>
              </a:rPr>
              <a:t>Protection Engineering</a:t>
            </a:r>
            <a:r>
              <a:rPr lang="en-US" sz="800" i="1" dirty="0">
                <a:latin typeface="Arial"/>
                <a:cs typeface="Arial"/>
              </a:rPr>
              <a:t>,</a:t>
            </a:r>
            <a:r>
              <a:rPr lang="en-US" sz="800" dirty="0">
                <a:latin typeface="Arial"/>
                <a:cs typeface="Arial"/>
              </a:rPr>
              <a:t> 4th Edition, </a:t>
            </a:r>
            <a:r>
              <a:rPr lang="en-US" sz="800" dirty="0" err="1">
                <a:latin typeface="Arial"/>
                <a:cs typeface="Arial"/>
              </a:rPr>
              <a:t>DiNenno</a:t>
            </a:r>
            <a:r>
              <a:rPr lang="en-US" sz="800" dirty="0">
                <a:latin typeface="Arial"/>
                <a:cs typeface="Arial"/>
              </a:rPr>
              <a:t>, P.J. et al, eds., National Fire Protection Association, Quincy, MA, 2008.</a:t>
            </a:r>
          </a:p>
        </p:txBody>
      </p:sp>
    </p:spTree>
    <p:extLst>
      <p:ext uri="{BB962C8B-B14F-4D97-AF65-F5344CB8AC3E}">
        <p14:creationId xmlns:p14="http://schemas.microsoft.com/office/powerpoint/2010/main" val="388137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Describe </a:t>
            </a:r>
            <a:r>
              <a:rPr lang="en-US" dirty="0"/>
              <a:t>at least four classes of mechanisms by which </a:t>
            </a:r>
            <a:r>
              <a:rPr lang="en-US" dirty="0" smtClean="0"/>
              <a:t>fire-retardant </a:t>
            </a:r>
            <a:r>
              <a:rPr lang="en-US" dirty="0"/>
              <a:t>additives act to modify the ignition and burning of solids. </a:t>
            </a:r>
          </a:p>
          <a:p>
            <a:r>
              <a:rPr lang="en-US" dirty="0" smtClean="0"/>
              <a:t>Discuss </a:t>
            </a:r>
            <a:r>
              <a:rPr lang="en-US" dirty="0"/>
              <a:t>the use of </a:t>
            </a:r>
            <a:r>
              <a:rPr lang="en-US" dirty="0" err="1"/>
              <a:t>calorimetry</a:t>
            </a:r>
            <a:r>
              <a:rPr lang="en-US" dirty="0"/>
              <a:t> to measure the heat-release rates of materials and products. </a:t>
            </a:r>
          </a:p>
          <a:p>
            <a:endParaRPr lang="en-US" dirty="0"/>
          </a:p>
        </p:txBody>
      </p:sp>
    </p:spTree>
    <p:extLst>
      <p:ext uri="{BB962C8B-B14F-4D97-AF65-F5344CB8AC3E}">
        <p14:creationId xmlns:p14="http://schemas.microsoft.com/office/powerpoint/2010/main" val="2809531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Uncommon Fire Environments</a:t>
            </a:r>
          </a:p>
        </p:txBody>
      </p:sp>
      <p:sp>
        <p:nvSpPr>
          <p:cNvPr id="3" name="Content Placeholder 2"/>
          <p:cNvSpPr>
            <a:spLocks noGrp="1"/>
          </p:cNvSpPr>
          <p:nvPr>
            <p:ph idx="1"/>
          </p:nvPr>
        </p:nvSpPr>
        <p:spPr/>
        <p:txBody>
          <a:bodyPr>
            <a:normAutofit/>
          </a:bodyPr>
          <a:lstStyle/>
          <a:p>
            <a:r>
              <a:rPr lang="en-US" dirty="0" smtClean="0"/>
              <a:t>Changes </a:t>
            </a:r>
            <a:r>
              <a:rPr lang="en-US" dirty="0"/>
              <a:t>in air pressure may not affect flame temperature if the volume percentage of oxygen remains </a:t>
            </a:r>
            <a:r>
              <a:rPr lang="en-US" dirty="0" smtClean="0"/>
              <a:t>21%. </a:t>
            </a:r>
            <a:endParaRPr lang="en-US" dirty="0"/>
          </a:p>
          <a:p>
            <a:r>
              <a:rPr lang="en-US" dirty="0"/>
              <a:t>R</a:t>
            </a:r>
            <a:r>
              <a:rPr lang="en-US" dirty="0" smtClean="0"/>
              <a:t>ate </a:t>
            </a:r>
            <a:r>
              <a:rPr lang="en-US" dirty="0"/>
              <a:t>of flame spread over solid surfaces increases with increasing pressure.</a:t>
            </a:r>
          </a:p>
          <a:p>
            <a:endParaRPr lang="en-US" dirty="0"/>
          </a:p>
        </p:txBody>
      </p:sp>
    </p:spTree>
    <p:extLst>
      <p:ext uri="{BB962C8B-B14F-4D97-AF65-F5344CB8AC3E}">
        <p14:creationId xmlns:p14="http://schemas.microsoft.com/office/powerpoint/2010/main" val="3071632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Uncommon Fire Environments</a:t>
            </a:r>
          </a:p>
        </p:txBody>
      </p:sp>
      <p:sp>
        <p:nvSpPr>
          <p:cNvPr id="3" name="Content Placeholder 2"/>
          <p:cNvSpPr>
            <a:spLocks noGrp="1"/>
          </p:cNvSpPr>
          <p:nvPr>
            <p:ph idx="1"/>
          </p:nvPr>
        </p:nvSpPr>
        <p:spPr/>
        <p:txBody>
          <a:bodyPr>
            <a:normAutofit/>
          </a:bodyPr>
          <a:lstStyle/>
          <a:p>
            <a:r>
              <a:rPr lang="en-US" dirty="0" smtClean="0"/>
              <a:t>Most </a:t>
            </a:r>
            <a:r>
              <a:rPr lang="en-US" dirty="0"/>
              <a:t>atmospheres that are breathable will support </a:t>
            </a:r>
            <a:r>
              <a:rPr lang="en-US" dirty="0" smtClean="0"/>
              <a:t>combustion.</a:t>
            </a:r>
          </a:p>
          <a:p>
            <a:r>
              <a:rPr lang="en-US" dirty="0" smtClean="0"/>
              <a:t>Fires in microgravity conditions behave differently.    </a:t>
            </a:r>
          </a:p>
          <a:p>
            <a:pPr marL="0" indent="0">
              <a:buNone/>
            </a:pPr>
            <a:endParaRPr lang="en-US" dirty="0"/>
          </a:p>
        </p:txBody>
      </p:sp>
    </p:spTree>
    <p:extLst>
      <p:ext uri="{BB962C8B-B14F-4D97-AF65-F5344CB8AC3E}">
        <p14:creationId xmlns:p14="http://schemas.microsoft.com/office/powerpoint/2010/main" val="1867762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a:t>Test Methods for Measuring Ignition, Burning Rate, and Flame Spread </a:t>
            </a:r>
            <a:r>
              <a:rPr lang="en-US" sz="3600" dirty="0" smtClean="0"/>
              <a:t>Rate</a:t>
            </a:r>
            <a:endParaRPr lang="en-US" sz="3600" dirty="0"/>
          </a:p>
        </p:txBody>
      </p:sp>
      <p:sp>
        <p:nvSpPr>
          <p:cNvPr id="3" name="Content Placeholder 2"/>
          <p:cNvSpPr>
            <a:spLocks noGrp="1"/>
          </p:cNvSpPr>
          <p:nvPr>
            <p:ph sz="half" idx="1"/>
          </p:nvPr>
        </p:nvSpPr>
        <p:spPr>
          <a:xfrm>
            <a:off x="457200" y="1981200"/>
            <a:ext cx="4038600" cy="4525963"/>
          </a:xfrm>
        </p:spPr>
        <p:txBody>
          <a:bodyPr>
            <a:normAutofit/>
          </a:bodyPr>
          <a:lstStyle/>
          <a:p>
            <a:r>
              <a:rPr lang="en-US" dirty="0" smtClean="0"/>
              <a:t>Test </a:t>
            </a:r>
            <a:r>
              <a:rPr lang="en-US" dirty="0"/>
              <a:t>methods must simulate thermal radiation correctly.</a:t>
            </a:r>
          </a:p>
          <a:p>
            <a:endParaRPr lang="en-US" dirty="0"/>
          </a:p>
        </p:txBody>
      </p:sp>
      <p:pic>
        <p:nvPicPr>
          <p:cNvPr id="6" name="Picture 5" descr="57175_CH09_FIG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057400"/>
            <a:ext cx="2811294" cy="3886200"/>
          </a:xfrm>
          <a:prstGeom prst="rect">
            <a:avLst/>
          </a:prstGeom>
        </p:spPr>
      </p:pic>
      <p:sp>
        <p:nvSpPr>
          <p:cNvPr id="4" name="TextBox 3"/>
          <p:cNvSpPr txBox="1"/>
          <p:nvPr/>
        </p:nvSpPr>
        <p:spPr>
          <a:xfrm rot="16200000">
            <a:off x="6055667" y="3807768"/>
            <a:ext cx="3962401" cy="461665"/>
          </a:xfrm>
          <a:prstGeom prst="rect">
            <a:avLst/>
          </a:prstGeom>
          <a:noFill/>
        </p:spPr>
        <p:txBody>
          <a:bodyPr wrap="square" rtlCol="0">
            <a:spAutoFit/>
          </a:bodyPr>
          <a:lstStyle/>
          <a:p>
            <a:r>
              <a:rPr lang="en-US" sz="800" dirty="0">
                <a:latin typeface="Arial"/>
                <a:cs typeface="Arial"/>
              </a:rPr>
              <a:t>Data from: </a:t>
            </a:r>
            <a:r>
              <a:rPr lang="en-US" sz="800" dirty="0" err="1">
                <a:latin typeface="Arial"/>
                <a:cs typeface="Arial"/>
              </a:rPr>
              <a:t>Lastrina</a:t>
            </a:r>
            <a:r>
              <a:rPr lang="en-US" sz="800" dirty="0">
                <a:latin typeface="Arial"/>
                <a:cs typeface="Arial"/>
              </a:rPr>
              <a:t>, F.A., Magee, R.S., and </a:t>
            </a:r>
            <a:r>
              <a:rPr lang="en-US" sz="800" dirty="0" err="1">
                <a:latin typeface="Arial"/>
                <a:cs typeface="Arial"/>
              </a:rPr>
              <a:t>McAlevy</a:t>
            </a:r>
            <a:r>
              <a:rPr lang="en-US" sz="800" dirty="0">
                <a:latin typeface="Arial"/>
                <a:cs typeface="Arial"/>
              </a:rPr>
              <a:t>, F.R., “Flame Spread Over Fuel Beds: Solid Phase Energy Considerations,</a:t>
            </a:r>
            <a:r>
              <a:rPr lang="en-US" sz="800" dirty="0" smtClean="0">
                <a:latin typeface="Arial"/>
                <a:cs typeface="Arial"/>
              </a:rPr>
              <a:t>” </a:t>
            </a:r>
            <a:r>
              <a:rPr lang="en-US" sz="800" i="1" dirty="0" smtClean="0">
                <a:latin typeface="Arial"/>
                <a:cs typeface="Arial"/>
              </a:rPr>
              <a:t>Proceedings </a:t>
            </a:r>
            <a:r>
              <a:rPr lang="en-US" sz="800" i="1" dirty="0">
                <a:latin typeface="Arial"/>
                <a:cs typeface="Arial"/>
              </a:rPr>
              <a:t>of the Combustion Institute </a:t>
            </a:r>
            <a:r>
              <a:rPr lang="en-US" sz="800" dirty="0">
                <a:latin typeface="Arial"/>
                <a:cs typeface="Arial"/>
              </a:rPr>
              <a:t>13: 935–948, (1971).</a:t>
            </a:r>
          </a:p>
        </p:txBody>
      </p:sp>
    </p:spTree>
    <p:extLst>
      <p:ext uri="{BB962C8B-B14F-4D97-AF65-F5344CB8AC3E}">
        <p14:creationId xmlns:p14="http://schemas.microsoft.com/office/powerpoint/2010/main" val="2829567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Test Methods for Measuring Ignition, Burning Rate, and Flame Spread Rate</a:t>
            </a:r>
          </a:p>
        </p:txBody>
      </p:sp>
      <p:sp>
        <p:nvSpPr>
          <p:cNvPr id="3" name="Content Placeholder 2"/>
          <p:cNvSpPr>
            <a:spLocks noGrp="1"/>
          </p:cNvSpPr>
          <p:nvPr>
            <p:ph idx="1"/>
          </p:nvPr>
        </p:nvSpPr>
        <p:spPr>
          <a:xfrm>
            <a:off x="457200" y="2484437"/>
            <a:ext cx="8229600" cy="4525963"/>
          </a:xfrm>
        </p:spPr>
        <p:txBody>
          <a:bodyPr>
            <a:normAutofit/>
          </a:bodyPr>
          <a:lstStyle/>
          <a:p>
            <a:r>
              <a:rPr lang="en-US" dirty="0" smtClean="0"/>
              <a:t>Four </a:t>
            </a:r>
            <a:r>
              <a:rPr lang="en-US" dirty="0"/>
              <a:t>sources of thermal radiation:     </a:t>
            </a:r>
          </a:p>
          <a:p>
            <a:pPr lvl="1"/>
            <a:r>
              <a:rPr lang="en-US" dirty="0" smtClean="0"/>
              <a:t>Flames </a:t>
            </a:r>
            <a:r>
              <a:rPr lang="en-US" dirty="0"/>
              <a:t>from the burning product</a:t>
            </a:r>
          </a:p>
          <a:p>
            <a:pPr lvl="1"/>
            <a:r>
              <a:rPr lang="en-US" dirty="0" smtClean="0"/>
              <a:t>Flames </a:t>
            </a:r>
            <a:r>
              <a:rPr lang="en-US" dirty="0"/>
              <a:t>from the burning objects</a:t>
            </a:r>
          </a:p>
          <a:p>
            <a:pPr lvl="1"/>
            <a:r>
              <a:rPr lang="en-US" dirty="0" smtClean="0"/>
              <a:t>Hot </a:t>
            </a:r>
            <a:r>
              <a:rPr lang="en-US" dirty="0"/>
              <a:t>smoke</a:t>
            </a:r>
          </a:p>
          <a:p>
            <a:pPr lvl="1"/>
            <a:r>
              <a:rPr lang="en-US" dirty="0" smtClean="0"/>
              <a:t>Hot </a:t>
            </a:r>
            <a:r>
              <a:rPr lang="en-US" dirty="0"/>
              <a:t>ceiling and upper walls </a:t>
            </a:r>
          </a:p>
          <a:p>
            <a:endParaRPr lang="en-US" dirty="0"/>
          </a:p>
        </p:txBody>
      </p:sp>
    </p:spTree>
    <p:extLst>
      <p:ext uri="{BB962C8B-B14F-4D97-AF65-F5344CB8AC3E}">
        <p14:creationId xmlns:p14="http://schemas.microsoft.com/office/powerpoint/2010/main" val="4091270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Test Methods for Measuring Ignition, Burning Rate, and Flame Spread Rate</a:t>
            </a:r>
          </a:p>
        </p:txBody>
      </p:sp>
      <p:sp>
        <p:nvSpPr>
          <p:cNvPr id="3" name="Content Placeholder 2"/>
          <p:cNvSpPr>
            <a:spLocks noGrp="1"/>
          </p:cNvSpPr>
          <p:nvPr>
            <p:ph idx="1"/>
          </p:nvPr>
        </p:nvSpPr>
        <p:spPr>
          <a:xfrm>
            <a:off x="457200" y="2332037"/>
            <a:ext cx="8229600" cy="4525963"/>
          </a:xfrm>
        </p:spPr>
        <p:txBody>
          <a:bodyPr>
            <a:normAutofit/>
          </a:bodyPr>
          <a:lstStyle/>
          <a:p>
            <a:r>
              <a:rPr lang="en-US" dirty="0"/>
              <a:t>A</a:t>
            </a:r>
            <a:r>
              <a:rPr lang="en-US" dirty="0" smtClean="0"/>
              <a:t>pparatus </a:t>
            </a:r>
            <a:r>
              <a:rPr lang="en-US" dirty="0"/>
              <a:t>have been developed to impose a variable radiant flux on a specimen.</a:t>
            </a:r>
          </a:p>
          <a:p>
            <a:r>
              <a:rPr lang="en-US" dirty="0" smtClean="0"/>
              <a:t>ASTME 1354, </a:t>
            </a:r>
            <a:r>
              <a:rPr lang="en-US" i="1" dirty="0"/>
              <a:t>Standard Test Method for Heat and Visible Smoke Release Rates for Materials and Products Using an Oxygen Consumption Calorimeter</a:t>
            </a:r>
            <a:endParaRPr lang="en-US" dirty="0"/>
          </a:p>
          <a:p>
            <a:pPr marL="0" indent="0">
              <a:buNone/>
            </a:pPr>
            <a:endParaRPr lang="en-US" dirty="0"/>
          </a:p>
        </p:txBody>
      </p:sp>
    </p:spTree>
    <p:extLst>
      <p:ext uri="{BB962C8B-B14F-4D97-AF65-F5344CB8AC3E}">
        <p14:creationId xmlns:p14="http://schemas.microsoft.com/office/powerpoint/2010/main" val="2612525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Test Methods for Measuring Ignition, Burning Rate, and Flame Spread Rate</a:t>
            </a:r>
          </a:p>
        </p:txBody>
      </p:sp>
      <p:pic>
        <p:nvPicPr>
          <p:cNvPr id="5" name="Picture 4" descr="57175_CH09_FIG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616" y="2575560"/>
            <a:ext cx="4901184" cy="3444240"/>
          </a:xfrm>
          <a:prstGeom prst="rect">
            <a:avLst/>
          </a:prstGeom>
        </p:spPr>
      </p:pic>
    </p:spTree>
    <p:extLst>
      <p:ext uri="{BB962C8B-B14F-4D97-AF65-F5344CB8AC3E}">
        <p14:creationId xmlns:p14="http://schemas.microsoft.com/office/powerpoint/2010/main" val="3047166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Test Methods for Measuring Ignition, Burning Rate, and Flame Spread Rate</a:t>
            </a:r>
          </a:p>
        </p:txBody>
      </p:sp>
      <p:sp>
        <p:nvSpPr>
          <p:cNvPr id="3" name="Content Placeholder 2"/>
          <p:cNvSpPr>
            <a:spLocks noGrp="1"/>
          </p:cNvSpPr>
          <p:nvPr>
            <p:ph idx="1"/>
          </p:nvPr>
        </p:nvSpPr>
        <p:spPr>
          <a:xfrm>
            <a:off x="457200" y="2103437"/>
            <a:ext cx="8229600" cy="4525963"/>
          </a:xfrm>
        </p:spPr>
        <p:txBody>
          <a:bodyPr>
            <a:normAutofit/>
          </a:bodyPr>
          <a:lstStyle/>
          <a:p>
            <a:r>
              <a:rPr lang="en-US" dirty="0"/>
              <a:t>O</a:t>
            </a:r>
            <a:r>
              <a:rPr lang="en-US" dirty="0" smtClean="0"/>
              <a:t>xygen </a:t>
            </a:r>
            <a:r>
              <a:rPr lang="en-US" dirty="0"/>
              <a:t>consumption </a:t>
            </a:r>
            <a:r>
              <a:rPr lang="en-US" dirty="0" err="1" smtClean="0"/>
              <a:t>calorimetry</a:t>
            </a:r>
            <a:endParaRPr lang="en-US" dirty="0"/>
          </a:p>
          <a:p>
            <a:r>
              <a:rPr lang="en-US" dirty="0" smtClean="0"/>
              <a:t>Oxygen </a:t>
            </a:r>
            <a:r>
              <a:rPr lang="en-US" dirty="0"/>
              <a:t>Index </a:t>
            </a:r>
            <a:r>
              <a:rPr lang="en-US" dirty="0" smtClean="0"/>
              <a:t>Test: </a:t>
            </a:r>
            <a:endParaRPr lang="en-US" dirty="0"/>
          </a:p>
          <a:p>
            <a:pPr lvl="1"/>
            <a:r>
              <a:rPr lang="en-US" dirty="0"/>
              <a:t>S</a:t>
            </a:r>
            <a:r>
              <a:rPr lang="en-US" dirty="0" smtClean="0"/>
              <a:t>ample </a:t>
            </a:r>
            <a:r>
              <a:rPr lang="en-US" dirty="0"/>
              <a:t>is ignited and </a:t>
            </a:r>
            <a:r>
              <a:rPr lang="en-US" dirty="0" smtClean="0"/>
              <a:t>volume </a:t>
            </a:r>
            <a:r>
              <a:rPr lang="en-US" dirty="0"/>
              <a:t>percent of oxygen is reduced until the flame goes out.</a:t>
            </a:r>
          </a:p>
          <a:p>
            <a:pPr lvl="1"/>
            <a:r>
              <a:rPr lang="en-US" dirty="0" smtClean="0"/>
              <a:t>Limiting </a:t>
            </a:r>
            <a:r>
              <a:rPr lang="en-US" dirty="0"/>
              <a:t>oxygen index (LOI</a:t>
            </a:r>
            <a:r>
              <a:rPr lang="en-US" dirty="0" smtClean="0"/>
              <a:t>)</a:t>
            </a:r>
            <a:endParaRPr lang="en-US" dirty="0"/>
          </a:p>
          <a:p>
            <a:pPr lvl="2"/>
            <a:r>
              <a:rPr lang="en-US" dirty="0" smtClean="0"/>
              <a:t>High </a:t>
            </a:r>
            <a:r>
              <a:rPr lang="en-US" dirty="0"/>
              <a:t>LOI value indicates a material that is more difficult to ignite.</a:t>
            </a:r>
          </a:p>
          <a:p>
            <a:pPr lvl="2"/>
            <a:r>
              <a:rPr lang="en-US" dirty="0" smtClean="0"/>
              <a:t>LOI </a:t>
            </a:r>
            <a:r>
              <a:rPr lang="en-US" dirty="0"/>
              <a:t>values </a:t>
            </a:r>
            <a:r>
              <a:rPr lang="en-US" dirty="0" smtClean="0"/>
              <a:t>are</a:t>
            </a:r>
            <a:r>
              <a:rPr lang="en-US" dirty="0" smtClean="0">
                <a:solidFill>
                  <a:srgbClr val="FF0000"/>
                </a:solidFill>
              </a:rPr>
              <a:t> </a:t>
            </a:r>
            <a:r>
              <a:rPr lang="en-US" dirty="0" smtClean="0"/>
              <a:t>used </a:t>
            </a:r>
            <a:r>
              <a:rPr lang="en-US" dirty="0"/>
              <a:t>to estimate relative </a:t>
            </a:r>
            <a:r>
              <a:rPr lang="en-US" dirty="0" smtClean="0"/>
              <a:t>flammability</a:t>
            </a:r>
            <a:r>
              <a:rPr lang="en-US" dirty="0" smtClean="0">
                <a:solidFill>
                  <a:srgbClr val="FF0000"/>
                </a:solidFill>
              </a:rPr>
              <a:t>.</a:t>
            </a:r>
            <a:endParaRPr lang="en-US" dirty="0"/>
          </a:p>
          <a:p>
            <a:endParaRPr lang="en-US" dirty="0"/>
          </a:p>
        </p:txBody>
      </p:sp>
    </p:spTree>
    <p:extLst>
      <p:ext uri="{BB962C8B-B14F-4D97-AF65-F5344CB8AC3E}">
        <p14:creationId xmlns:p14="http://schemas.microsoft.com/office/powerpoint/2010/main" val="1325484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Cellulosic and Other Natural </a:t>
            </a:r>
            <a:r>
              <a:rPr lang="en-US" dirty="0" smtClean="0"/>
              <a:t>Materials </a:t>
            </a:r>
            <a:endParaRPr lang="en-US" dirty="0"/>
          </a:p>
        </p:txBody>
      </p:sp>
      <p:sp>
        <p:nvSpPr>
          <p:cNvPr id="3" name="Content Placeholder 2"/>
          <p:cNvSpPr>
            <a:spLocks noGrp="1"/>
          </p:cNvSpPr>
          <p:nvPr>
            <p:ph sz="half" idx="1"/>
          </p:nvPr>
        </p:nvSpPr>
        <p:spPr/>
        <p:txBody>
          <a:bodyPr/>
          <a:lstStyle/>
          <a:p>
            <a:r>
              <a:rPr lang="en-US" dirty="0" smtClean="0"/>
              <a:t>Cellulosic</a:t>
            </a:r>
            <a:r>
              <a:rPr lang="en-US" dirty="0"/>
              <a:t>: A material composed entirely or mostly of a polymer of </a:t>
            </a:r>
            <a:r>
              <a:rPr lang="en-US" dirty="0" smtClean="0"/>
              <a:t>glucose </a:t>
            </a:r>
            <a:endParaRPr lang="en-US" dirty="0"/>
          </a:p>
          <a:p>
            <a:pPr marL="0" indent="0">
              <a:buNone/>
            </a:pPr>
            <a:endParaRPr lang="en-US" dirty="0"/>
          </a:p>
          <a:p>
            <a:endParaRPr lang="en-US" dirty="0"/>
          </a:p>
        </p:txBody>
      </p:sp>
      <p:pic>
        <p:nvPicPr>
          <p:cNvPr id="6" name="Picture 5" descr="57175_CH09_FIG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479777"/>
            <a:ext cx="4967120" cy="2159023"/>
          </a:xfrm>
          <a:prstGeom prst="rect">
            <a:avLst/>
          </a:prstGeom>
        </p:spPr>
      </p:pic>
    </p:spTree>
    <p:extLst>
      <p:ext uri="{BB962C8B-B14F-4D97-AF65-F5344CB8AC3E}">
        <p14:creationId xmlns:p14="http://schemas.microsoft.com/office/powerpoint/2010/main" val="3514910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Cellulosic and Other Natural Materials </a:t>
            </a:r>
          </a:p>
        </p:txBody>
      </p:sp>
      <p:sp>
        <p:nvSpPr>
          <p:cNvPr id="3" name="Content Placeholder 2"/>
          <p:cNvSpPr>
            <a:spLocks noGrp="1"/>
          </p:cNvSpPr>
          <p:nvPr>
            <p:ph idx="1"/>
          </p:nvPr>
        </p:nvSpPr>
        <p:spPr/>
        <p:txBody>
          <a:bodyPr>
            <a:normAutofit/>
          </a:bodyPr>
          <a:lstStyle/>
          <a:p>
            <a:r>
              <a:rPr lang="en-US" dirty="0" smtClean="0"/>
              <a:t>Polymer </a:t>
            </a:r>
          </a:p>
          <a:p>
            <a:r>
              <a:rPr lang="en-US" dirty="0" smtClean="0"/>
              <a:t>Condensation polymer</a:t>
            </a:r>
            <a:endParaRPr lang="en-US" dirty="0"/>
          </a:p>
          <a:p>
            <a:r>
              <a:rPr lang="en-US" dirty="0" smtClean="0"/>
              <a:t>Cotton </a:t>
            </a:r>
            <a:r>
              <a:rPr lang="en-US" dirty="0"/>
              <a:t>consists of more than 90% cellulose, while woods contain only </a:t>
            </a:r>
            <a:r>
              <a:rPr lang="en-US" dirty="0" smtClean="0"/>
              <a:t>40–50</a:t>
            </a:r>
            <a:r>
              <a:rPr lang="en-US" dirty="0"/>
              <a:t>% cellulose</a:t>
            </a:r>
            <a:r>
              <a:rPr lang="en-US" dirty="0" smtClean="0"/>
              <a:t>.</a:t>
            </a:r>
            <a:r>
              <a:rPr lang="en-US" dirty="0">
                <a:solidFill>
                  <a:srgbClr val="FF0000"/>
                </a:solidFill>
              </a:rPr>
              <a:t> </a:t>
            </a:r>
            <a:endParaRPr lang="en-US" dirty="0"/>
          </a:p>
          <a:p>
            <a:endParaRPr lang="en-US" dirty="0"/>
          </a:p>
        </p:txBody>
      </p:sp>
    </p:spTree>
    <p:extLst>
      <p:ext uri="{BB962C8B-B14F-4D97-AF65-F5344CB8AC3E}">
        <p14:creationId xmlns:p14="http://schemas.microsoft.com/office/powerpoint/2010/main" val="848936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Cellulosic and Other Natural Materials </a:t>
            </a:r>
          </a:p>
        </p:txBody>
      </p:sp>
      <p:sp>
        <p:nvSpPr>
          <p:cNvPr id="3" name="Content Placeholder 2"/>
          <p:cNvSpPr>
            <a:spLocks noGrp="1"/>
          </p:cNvSpPr>
          <p:nvPr>
            <p:ph idx="1"/>
          </p:nvPr>
        </p:nvSpPr>
        <p:spPr/>
        <p:txBody>
          <a:bodyPr>
            <a:normAutofit/>
          </a:bodyPr>
          <a:lstStyle/>
          <a:p>
            <a:r>
              <a:rPr lang="en-US" dirty="0" smtClean="0"/>
              <a:t>Chemical </a:t>
            </a:r>
            <a:r>
              <a:rPr lang="en-US" dirty="0"/>
              <a:t>composition of wood </a:t>
            </a:r>
            <a:r>
              <a:rPr lang="en-US" dirty="0" smtClean="0"/>
              <a:t>includes </a:t>
            </a:r>
            <a:r>
              <a:rPr lang="en-US" dirty="0"/>
              <a:t>cellulose, lignin, hemicelluloses, extractives, and minerals.</a:t>
            </a:r>
          </a:p>
          <a:p>
            <a:r>
              <a:rPr lang="en-US" dirty="0"/>
              <a:t>F</a:t>
            </a:r>
            <a:r>
              <a:rPr lang="en-US" dirty="0" smtClean="0"/>
              <a:t>ire </a:t>
            </a:r>
            <a:r>
              <a:rPr lang="en-US" dirty="0"/>
              <a:t>behavior of wood is initially influenced by its moisture </a:t>
            </a:r>
            <a:r>
              <a:rPr lang="en-US" dirty="0" smtClean="0"/>
              <a:t>content</a:t>
            </a:r>
            <a:r>
              <a:rPr lang="en-US" dirty="0" smtClean="0">
                <a:solidFill>
                  <a:srgbClr val="000000"/>
                </a:solidFill>
              </a:rPr>
              <a:t>.</a:t>
            </a:r>
            <a:r>
              <a:rPr lang="en-US" dirty="0" smtClean="0"/>
              <a:t> </a:t>
            </a:r>
            <a:endParaRPr lang="en-US" dirty="0"/>
          </a:p>
          <a:p>
            <a:pPr lvl="1"/>
            <a:r>
              <a:rPr lang="en-US" dirty="0" smtClean="0"/>
              <a:t>Drier </a:t>
            </a:r>
            <a:r>
              <a:rPr lang="en-US" dirty="0"/>
              <a:t>wood has less water to eliminate and burns faster.</a:t>
            </a:r>
          </a:p>
          <a:p>
            <a:endParaRPr lang="en-US" dirty="0"/>
          </a:p>
        </p:txBody>
      </p:sp>
    </p:spTree>
    <p:extLst>
      <p:ext uri="{BB962C8B-B14F-4D97-AF65-F5344CB8AC3E}">
        <p14:creationId xmlns:p14="http://schemas.microsoft.com/office/powerpoint/2010/main" val="400739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Solid </a:t>
            </a:r>
            <a:r>
              <a:rPr lang="en-US" dirty="0" smtClean="0"/>
              <a:t>Combustibles</a:t>
            </a:r>
            <a:endParaRPr lang="en-US" dirty="0"/>
          </a:p>
        </p:txBody>
      </p:sp>
      <p:sp>
        <p:nvSpPr>
          <p:cNvPr id="3" name="Content Placeholder 2"/>
          <p:cNvSpPr>
            <a:spLocks noGrp="1"/>
          </p:cNvSpPr>
          <p:nvPr>
            <p:ph idx="1"/>
          </p:nvPr>
        </p:nvSpPr>
        <p:spPr/>
        <p:txBody>
          <a:bodyPr/>
          <a:lstStyle/>
          <a:p>
            <a:r>
              <a:rPr lang="en-US" dirty="0"/>
              <a:t>Vigorous burning of solid combustibles has caused huge </a:t>
            </a:r>
            <a:r>
              <a:rPr lang="en-US" dirty="0" smtClean="0"/>
              <a:t>fires:</a:t>
            </a:r>
            <a:endParaRPr lang="en-US" dirty="0"/>
          </a:p>
          <a:p>
            <a:pPr lvl="1"/>
            <a:r>
              <a:rPr lang="en-US" dirty="0" smtClean="0"/>
              <a:t>Hartford Circus Fire</a:t>
            </a:r>
          </a:p>
          <a:p>
            <a:pPr lvl="1"/>
            <a:r>
              <a:rPr lang="en-US" dirty="0" smtClean="0"/>
              <a:t>Apollo I fire</a:t>
            </a:r>
          </a:p>
          <a:p>
            <a:pPr lvl="1"/>
            <a:r>
              <a:rPr lang="en-US" dirty="0" err="1" smtClean="0"/>
              <a:t>Dupont</a:t>
            </a:r>
            <a:r>
              <a:rPr lang="en-US" dirty="0" smtClean="0"/>
              <a:t> Plaza Hotel fire</a:t>
            </a:r>
          </a:p>
          <a:p>
            <a:pPr lvl="1"/>
            <a:r>
              <a:rPr lang="en-US" dirty="0" smtClean="0"/>
              <a:t>Station and Kiss nightclub fires</a:t>
            </a:r>
          </a:p>
          <a:p>
            <a:pPr lvl="1"/>
            <a:r>
              <a:rPr lang="en-US" dirty="0" smtClean="0"/>
              <a:t>Sofa Super Store fire </a:t>
            </a:r>
          </a:p>
          <a:p>
            <a:endParaRPr lang="en-US" dirty="0"/>
          </a:p>
        </p:txBody>
      </p:sp>
    </p:spTree>
    <p:extLst>
      <p:ext uri="{BB962C8B-B14F-4D97-AF65-F5344CB8AC3E}">
        <p14:creationId xmlns:p14="http://schemas.microsoft.com/office/powerpoint/2010/main" val="515674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Cellulosic and Other Natural Materials </a:t>
            </a:r>
          </a:p>
        </p:txBody>
      </p:sp>
      <p:sp>
        <p:nvSpPr>
          <p:cNvPr id="3" name="Content Placeholder 2"/>
          <p:cNvSpPr>
            <a:spLocks noGrp="1"/>
          </p:cNvSpPr>
          <p:nvPr>
            <p:ph sz="half" idx="1"/>
          </p:nvPr>
        </p:nvSpPr>
        <p:spPr/>
        <p:txBody>
          <a:bodyPr>
            <a:normAutofit/>
          </a:bodyPr>
          <a:lstStyle/>
          <a:p>
            <a:r>
              <a:rPr lang="en-US" dirty="0" smtClean="0"/>
              <a:t>Gasification </a:t>
            </a:r>
            <a:r>
              <a:rPr lang="en-US" dirty="0"/>
              <a:t>of wood is </a:t>
            </a:r>
            <a:r>
              <a:rPr lang="en-US" dirty="0" smtClean="0"/>
              <a:t>complex.</a:t>
            </a:r>
            <a:endParaRPr lang="en-US" dirty="0"/>
          </a:p>
          <a:p>
            <a:pPr marL="0" indent="0">
              <a:buNone/>
            </a:pPr>
            <a:endParaRPr lang="en-US" dirty="0"/>
          </a:p>
        </p:txBody>
      </p:sp>
      <p:pic>
        <p:nvPicPr>
          <p:cNvPr id="6" name="Picture 5" descr="57175_CH09_FIG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65960"/>
            <a:ext cx="3864864" cy="2987040"/>
          </a:xfrm>
          <a:prstGeom prst="rect">
            <a:avLst/>
          </a:prstGeom>
        </p:spPr>
      </p:pic>
      <p:sp>
        <p:nvSpPr>
          <p:cNvPr id="4" name="TextBox 3"/>
          <p:cNvSpPr txBox="1"/>
          <p:nvPr/>
        </p:nvSpPr>
        <p:spPr>
          <a:xfrm>
            <a:off x="4495800" y="4953000"/>
            <a:ext cx="3810000" cy="338554"/>
          </a:xfrm>
          <a:prstGeom prst="rect">
            <a:avLst/>
          </a:prstGeom>
          <a:noFill/>
        </p:spPr>
        <p:txBody>
          <a:bodyPr wrap="square" rtlCol="0">
            <a:spAutoFit/>
          </a:bodyPr>
          <a:lstStyle/>
          <a:p>
            <a:r>
              <a:rPr lang="en-US" sz="800" dirty="0">
                <a:latin typeface="Arial"/>
                <a:cs typeface="Arial"/>
              </a:rPr>
              <a:t>Data from: </a:t>
            </a:r>
            <a:r>
              <a:rPr lang="en-US" sz="800" i="1" dirty="0">
                <a:latin typeface="Arial"/>
                <a:cs typeface="Arial"/>
              </a:rPr>
              <a:t>Kirk-</a:t>
            </a:r>
            <a:r>
              <a:rPr lang="en-US" sz="800" i="1" dirty="0" err="1">
                <a:latin typeface="Arial"/>
                <a:cs typeface="Arial"/>
              </a:rPr>
              <a:t>Othmer</a:t>
            </a:r>
            <a:r>
              <a:rPr lang="en-US" sz="800" i="1" dirty="0">
                <a:latin typeface="Arial"/>
                <a:cs typeface="Arial"/>
              </a:rPr>
              <a:t> Encyclopedia of Chemical Technology, </a:t>
            </a:r>
            <a:r>
              <a:rPr lang="en-US" sz="800" dirty="0">
                <a:latin typeface="Arial"/>
                <a:cs typeface="Arial"/>
              </a:rPr>
              <a:t>5th edition, </a:t>
            </a:r>
            <a:r>
              <a:rPr lang="en-US" sz="800" dirty="0" err="1">
                <a:latin typeface="Arial"/>
                <a:cs typeface="Arial"/>
              </a:rPr>
              <a:t>Kroschwitz</a:t>
            </a:r>
            <a:r>
              <a:rPr lang="en-US" sz="800" dirty="0">
                <a:latin typeface="Arial"/>
                <a:cs typeface="Arial"/>
              </a:rPr>
              <a:t>, J.I., ed., J. Wiley, New York, 2007.</a:t>
            </a:r>
          </a:p>
        </p:txBody>
      </p:sp>
    </p:spTree>
    <p:extLst>
      <p:ext uri="{BB962C8B-B14F-4D97-AF65-F5344CB8AC3E}">
        <p14:creationId xmlns:p14="http://schemas.microsoft.com/office/powerpoint/2010/main" val="1013121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Cellulosic and Other Natural Materials </a:t>
            </a:r>
          </a:p>
        </p:txBody>
      </p:sp>
      <p:sp>
        <p:nvSpPr>
          <p:cNvPr id="3" name="Content Placeholder 2"/>
          <p:cNvSpPr>
            <a:spLocks noGrp="1"/>
          </p:cNvSpPr>
          <p:nvPr>
            <p:ph idx="1"/>
          </p:nvPr>
        </p:nvSpPr>
        <p:spPr/>
        <p:txBody>
          <a:bodyPr>
            <a:normAutofit/>
          </a:bodyPr>
          <a:lstStyle/>
          <a:p>
            <a:r>
              <a:rPr lang="en-US" dirty="0" smtClean="0"/>
              <a:t>Combustion </a:t>
            </a:r>
            <a:r>
              <a:rPr lang="en-US" dirty="0"/>
              <a:t>of dry woods = net heat of approximately 18 kJ/g (combustion of volatiles + combustion of residual char</a:t>
            </a:r>
            <a:r>
              <a:rPr lang="en-US" dirty="0" smtClean="0"/>
              <a:t>)</a:t>
            </a:r>
            <a:r>
              <a:rPr lang="en-US" dirty="0" smtClean="0">
                <a:solidFill>
                  <a:srgbClr val="FF0000"/>
                </a:solidFill>
              </a:rPr>
              <a:t>.</a:t>
            </a:r>
            <a:endParaRPr lang="en-US" dirty="0"/>
          </a:p>
          <a:p>
            <a:r>
              <a:rPr lang="en-US" dirty="0" smtClean="0"/>
              <a:t>Natural </a:t>
            </a:r>
            <a:r>
              <a:rPr lang="en-US" dirty="0"/>
              <a:t>materials </a:t>
            </a:r>
            <a:r>
              <a:rPr lang="en-US" dirty="0" smtClean="0"/>
              <a:t>have </a:t>
            </a:r>
            <a:r>
              <a:rPr lang="en-US" dirty="0"/>
              <a:t>a high protein content (animal products).</a:t>
            </a:r>
          </a:p>
          <a:p>
            <a:pPr lvl="1"/>
            <a:r>
              <a:rPr lang="en-US" dirty="0" smtClean="0"/>
              <a:t>Thermal </a:t>
            </a:r>
            <a:r>
              <a:rPr lang="en-US" dirty="0"/>
              <a:t>decomposition of </a:t>
            </a:r>
            <a:r>
              <a:rPr lang="en-US" dirty="0" smtClean="0"/>
              <a:t>products </a:t>
            </a:r>
            <a:r>
              <a:rPr lang="en-US" dirty="0"/>
              <a:t>emits </a:t>
            </a:r>
            <a:r>
              <a:rPr lang="en-US" dirty="0" smtClean="0"/>
              <a:t>diverse gases</a:t>
            </a:r>
            <a:r>
              <a:rPr lang="en-US" dirty="0" smtClean="0">
                <a:solidFill>
                  <a:srgbClr val="000000"/>
                </a:solidFill>
              </a:rPr>
              <a:t>.</a:t>
            </a:r>
            <a:endParaRPr lang="en-US" dirty="0">
              <a:solidFill>
                <a:srgbClr val="000000"/>
              </a:solidFill>
            </a:endParaRPr>
          </a:p>
          <a:p>
            <a:pPr lvl="1"/>
            <a:r>
              <a:rPr lang="en-US" dirty="0" smtClean="0"/>
              <a:t>Generally </a:t>
            </a:r>
            <a:r>
              <a:rPr lang="en-US" dirty="0"/>
              <a:t>less flammable than cellulosic </a:t>
            </a:r>
            <a:r>
              <a:rPr lang="en-US" dirty="0" smtClean="0"/>
              <a:t>materials </a:t>
            </a:r>
            <a:endParaRPr lang="en-US" dirty="0"/>
          </a:p>
          <a:p>
            <a:endParaRPr lang="en-US" dirty="0"/>
          </a:p>
        </p:txBody>
      </p:sp>
    </p:spTree>
    <p:extLst>
      <p:ext uri="{BB962C8B-B14F-4D97-AF65-F5344CB8AC3E}">
        <p14:creationId xmlns:p14="http://schemas.microsoft.com/office/powerpoint/2010/main" val="1510524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Synthetic Polymer </a:t>
            </a:r>
            <a:r>
              <a:rPr lang="en-US" dirty="0" smtClean="0"/>
              <a:t>Materials </a:t>
            </a:r>
            <a:endParaRPr lang="en-US" dirty="0"/>
          </a:p>
        </p:txBody>
      </p:sp>
      <p:sp>
        <p:nvSpPr>
          <p:cNvPr id="3" name="Content Placeholder 2"/>
          <p:cNvSpPr>
            <a:spLocks noGrp="1"/>
          </p:cNvSpPr>
          <p:nvPr>
            <p:ph idx="1"/>
          </p:nvPr>
        </p:nvSpPr>
        <p:spPr/>
        <p:txBody>
          <a:bodyPr>
            <a:normAutofit/>
          </a:bodyPr>
          <a:lstStyle/>
          <a:p>
            <a:r>
              <a:rPr lang="en-US" dirty="0" smtClean="0"/>
              <a:t>Monomer</a:t>
            </a:r>
            <a:r>
              <a:rPr lang="en-US" dirty="0"/>
              <a:t>: S</a:t>
            </a:r>
            <a:r>
              <a:rPr lang="en-US" dirty="0" smtClean="0"/>
              <a:t>mall </a:t>
            </a:r>
            <a:r>
              <a:rPr lang="en-US" dirty="0"/>
              <a:t>molecule that can combine with other molecules </a:t>
            </a:r>
            <a:r>
              <a:rPr lang="en-US" dirty="0" smtClean="0"/>
              <a:t>to </a:t>
            </a:r>
            <a:r>
              <a:rPr lang="en-US" dirty="0"/>
              <a:t>form a repeating chain molecule, or </a:t>
            </a:r>
            <a:r>
              <a:rPr lang="en-US" dirty="0" smtClean="0"/>
              <a:t>polymer</a:t>
            </a:r>
            <a:endParaRPr lang="en-US" dirty="0">
              <a:solidFill>
                <a:srgbClr val="FF0000"/>
              </a:solidFill>
            </a:endParaRPr>
          </a:p>
          <a:p>
            <a:r>
              <a:rPr lang="en-US" dirty="0" smtClean="0"/>
              <a:t>Oligomer</a:t>
            </a:r>
            <a:r>
              <a:rPr lang="en-US" dirty="0"/>
              <a:t>: M</a:t>
            </a:r>
            <a:r>
              <a:rPr lang="en-US" dirty="0" smtClean="0"/>
              <a:t>olecule </a:t>
            </a:r>
            <a:r>
              <a:rPr lang="en-US" dirty="0"/>
              <a:t>consisting of a few monomer </a:t>
            </a:r>
            <a:r>
              <a:rPr lang="en-US" dirty="0" smtClean="0"/>
              <a:t>units</a:t>
            </a:r>
            <a:endParaRPr lang="en-US" dirty="0">
              <a:solidFill>
                <a:srgbClr val="FF0000"/>
              </a:solidFill>
            </a:endParaRPr>
          </a:p>
          <a:p>
            <a:endParaRPr lang="en-US" dirty="0"/>
          </a:p>
        </p:txBody>
      </p:sp>
    </p:spTree>
    <p:extLst>
      <p:ext uri="{BB962C8B-B14F-4D97-AF65-F5344CB8AC3E}">
        <p14:creationId xmlns:p14="http://schemas.microsoft.com/office/powerpoint/2010/main" val="13460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Synthetic Polymer </a:t>
            </a:r>
            <a:r>
              <a:rPr lang="en-US" dirty="0" smtClean="0"/>
              <a:t>Materials</a:t>
            </a:r>
            <a:endParaRPr lang="en-US" dirty="0"/>
          </a:p>
        </p:txBody>
      </p:sp>
      <p:sp>
        <p:nvSpPr>
          <p:cNvPr id="3" name="Content Placeholder 2"/>
          <p:cNvSpPr>
            <a:spLocks noGrp="1"/>
          </p:cNvSpPr>
          <p:nvPr>
            <p:ph idx="1"/>
          </p:nvPr>
        </p:nvSpPr>
        <p:spPr/>
        <p:txBody>
          <a:bodyPr>
            <a:normAutofit/>
          </a:bodyPr>
          <a:lstStyle/>
          <a:p>
            <a:r>
              <a:rPr lang="en-US" dirty="0" smtClean="0"/>
              <a:t>Polymers </a:t>
            </a:r>
            <a:r>
              <a:rPr lang="en-US" dirty="0"/>
              <a:t>can be sorted by: </a:t>
            </a:r>
          </a:p>
          <a:p>
            <a:pPr lvl="1"/>
            <a:r>
              <a:rPr lang="en-US" dirty="0" smtClean="0"/>
              <a:t>Addition </a:t>
            </a:r>
            <a:r>
              <a:rPr lang="en-US" dirty="0"/>
              <a:t>and condensation polymers </a:t>
            </a:r>
          </a:p>
          <a:p>
            <a:pPr lvl="1"/>
            <a:r>
              <a:rPr lang="en-US" dirty="0" smtClean="0"/>
              <a:t>Linear</a:t>
            </a:r>
            <a:r>
              <a:rPr lang="en-US" dirty="0"/>
              <a:t>, branched, or cross-linked polymers </a:t>
            </a:r>
          </a:p>
          <a:p>
            <a:pPr lvl="1"/>
            <a:r>
              <a:rPr lang="en-US" dirty="0" err="1" smtClean="0"/>
              <a:t>Homopolymer</a:t>
            </a:r>
            <a:r>
              <a:rPr lang="en-US" dirty="0" smtClean="0"/>
              <a:t> </a:t>
            </a:r>
            <a:r>
              <a:rPr lang="en-US" dirty="0"/>
              <a:t>or copolymer </a:t>
            </a:r>
          </a:p>
          <a:p>
            <a:pPr lvl="1"/>
            <a:r>
              <a:rPr lang="en-US" dirty="0" smtClean="0"/>
              <a:t>Thermoplastic, thermoset, </a:t>
            </a:r>
            <a:r>
              <a:rPr lang="en-US" dirty="0"/>
              <a:t>and elastomeric polymers </a:t>
            </a:r>
          </a:p>
        </p:txBody>
      </p:sp>
    </p:spTree>
    <p:extLst>
      <p:ext uri="{BB962C8B-B14F-4D97-AF65-F5344CB8AC3E}">
        <p14:creationId xmlns:p14="http://schemas.microsoft.com/office/powerpoint/2010/main" val="1709055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a:t>
            </a:r>
            <a:r>
              <a:rPr lang="en-US" dirty="0" smtClean="0"/>
              <a:t>Polymers</a:t>
            </a:r>
            <a:endParaRPr lang="en-US" dirty="0"/>
          </a:p>
        </p:txBody>
      </p:sp>
      <p:sp>
        <p:nvSpPr>
          <p:cNvPr id="3" name="Content Placeholder 2"/>
          <p:cNvSpPr>
            <a:spLocks noGrp="1"/>
          </p:cNvSpPr>
          <p:nvPr>
            <p:ph idx="1"/>
          </p:nvPr>
        </p:nvSpPr>
        <p:spPr/>
        <p:txBody>
          <a:bodyPr>
            <a:normAutofit/>
          </a:bodyPr>
          <a:lstStyle/>
          <a:p>
            <a:r>
              <a:rPr lang="en-US" dirty="0" smtClean="0"/>
              <a:t>Addition </a:t>
            </a:r>
            <a:r>
              <a:rPr lang="en-US" dirty="0"/>
              <a:t>polymers are built of successive monomeric units without elimination of any molecule or fragment. </a:t>
            </a:r>
          </a:p>
          <a:p>
            <a:r>
              <a:rPr lang="en-US" dirty="0"/>
              <a:t>M</a:t>
            </a:r>
            <a:r>
              <a:rPr lang="en-US" dirty="0" smtClean="0"/>
              <a:t>onomer of </a:t>
            </a:r>
            <a:r>
              <a:rPr lang="en-US" dirty="0"/>
              <a:t>addition polymer </a:t>
            </a:r>
            <a:r>
              <a:rPr lang="en-US" dirty="0" smtClean="0"/>
              <a:t>has </a:t>
            </a:r>
            <a:r>
              <a:rPr lang="en-US" dirty="0"/>
              <a:t>carbon−carbon double bond.</a:t>
            </a:r>
          </a:p>
          <a:p>
            <a:r>
              <a:rPr lang="en-US" dirty="0" smtClean="0"/>
              <a:t>Vinyl polymers </a:t>
            </a:r>
            <a:endParaRPr lang="en-US" dirty="0"/>
          </a:p>
          <a:p>
            <a:endParaRPr lang="en-US" dirty="0"/>
          </a:p>
        </p:txBody>
      </p:sp>
    </p:spTree>
    <p:extLst>
      <p:ext uri="{BB962C8B-B14F-4D97-AF65-F5344CB8AC3E}">
        <p14:creationId xmlns:p14="http://schemas.microsoft.com/office/powerpoint/2010/main" val="3968854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pic>
        <p:nvPicPr>
          <p:cNvPr id="5" name="Picture 4" descr="57175_CH09_FIG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629" y="1524000"/>
            <a:ext cx="2558971" cy="4648200"/>
          </a:xfrm>
          <a:prstGeom prst="rect">
            <a:avLst/>
          </a:prstGeom>
        </p:spPr>
      </p:pic>
    </p:spTree>
    <p:extLst>
      <p:ext uri="{BB962C8B-B14F-4D97-AF65-F5344CB8AC3E}">
        <p14:creationId xmlns:p14="http://schemas.microsoft.com/office/powerpoint/2010/main" val="338358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sp>
        <p:nvSpPr>
          <p:cNvPr id="3" name="Content Placeholder 2"/>
          <p:cNvSpPr>
            <a:spLocks noGrp="1"/>
          </p:cNvSpPr>
          <p:nvPr>
            <p:ph idx="1"/>
          </p:nvPr>
        </p:nvSpPr>
        <p:spPr/>
        <p:txBody>
          <a:bodyPr>
            <a:normAutofit/>
          </a:bodyPr>
          <a:lstStyle/>
          <a:p>
            <a:r>
              <a:rPr lang="en-US" dirty="0" smtClean="0"/>
              <a:t>Commercially </a:t>
            </a:r>
            <a:r>
              <a:rPr lang="en-US" dirty="0"/>
              <a:t>important polymers formed from vinyl polymers.</a:t>
            </a:r>
          </a:p>
          <a:p>
            <a:r>
              <a:rPr lang="en-US" dirty="0" smtClean="0"/>
              <a:t>Vinyl </a:t>
            </a:r>
            <a:r>
              <a:rPr lang="en-US" dirty="0"/>
              <a:t>polymers can form linear </a:t>
            </a:r>
            <a:r>
              <a:rPr lang="en-US" dirty="0" smtClean="0"/>
              <a:t>polymers.</a:t>
            </a:r>
            <a:endParaRPr lang="en-US" dirty="0"/>
          </a:p>
          <a:p>
            <a:r>
              <a:rPr lang="en-US" dirty="0" smtClean="0"/>
              <a:t>Cross-linking </a:t>
            </a:r>
            <a:r>
              <a:rPr lang="en-US" dirty="0"/>
              <a:t>stabilizes the fire behavior of a </a:t>
            </a:r>
            <a:r>
              <a:rPr lang="en-US" dirty="0" smtClean="0"/>
              <a:t>polymer.</a:t>
            </a:r>
            <a:endParaRPr lang="en-US" dirty="0"/>
          </a:p>
        </p:txBody>
      </p:sp>
    </p:spTree>
    <p:extLst>
      <p:ext uri="{BB962C8B-B14F-4D97-AF65-F5344CB8AC3E}">
        <p14:creationId xmlns:p14="http://schemas.microsoft.com/office/powerpoint/2010/main" val="1496412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pic>
        <p:nvPicPr>
          <p:cNvPr id="5" name="Picture 4" descr="57175_CH09_FIG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74389"/>
            <a:ext cx="3281981" cy="4797811"/>
          </a:xfrm>
          <a:prstGeom prst="rect">
            <a:avLst/>
          </a:prstGeom>
        </p:spPr>
      </p:pic>
      <p:sp>
        <p:nvSpPr>
          <p:cNvPr id="3" name="Rectangle 2"/>
          <p:cNvSpPr/>
          <p:nvPr/>
        </p:nvSpPr>
        <p:spPr>
          <a:xfrm rot="16200000">
            <a:off x="4174123" y="3793123"/>
            <a:ext cx="4572000" cy="338554"/>
          </a:xfrm>
          <a:prstGeom prst="rect">
            <a:avLst/>
          </a:prstGeom>
        </p:spPr>
        <p:txBody>
          <a:bodyPr>
            <a:spAutoFit/>
          </a:bodyPr>
          <a:lstStyle/>
          <a:p>
            <a:r>
              <a:rPr lang="en-US" sz="800" dirty="0">
                <a:latin typeface="Arial"/>
                <a:cs typeface="Arial"/>
              </a:rPr>
              <a:t>Data from: </a:t>
            </a:r>
            <a:r>
              <a:rPr lang="en-US" sz="800" i="1" dirty="0">
                <a:latin typeface="Arial"/>
                <a:cs typeface="Arial"/>
              </a:rPr>
              <a:t>Kirk-</a:t>
            </a:r>
            <a:r>
              <a:rPr lang="en-US" sz="800" i="1" dirty="0" err="1">
                <a:latin typeface="Arial"/>
                <a:cs typeface="Arial"/>
              </a:rPr>
              <a:t>Othmer</a:t>
            </a:r>
            <a:r>
              <a:rPr lang="en-US" sz="800" i="1" dirty="0">
                <a:latin typeface="Arial"/>
                <a:cs typeface="Arial"/>
              </a:rPr>
              <a:t> Encyclopedia of Chemical Technology, </a:t>
            </a:r>
            <a:r>
              <a:rPr lang="en-US" sz="800" dirty="0">
                <a:latin typeface="Arial"/>
                <a:cs typeface="Arial"/>
              </a:rPr>
              <a:t>5th edition, </a:t>
            </a:r>
            <a:r>
              <a:rPr lang="en-US" sz="800" dirty="0" err="1">
                <a:latin typeface="Arial"/>
                <a:cs typeface="Arial"/>
              </a:rPr>
              <a:t>Kroschwitz</a:t>
            </a:r>
            <a:r>
              <a:rPr lang="en-US" sz="800" dirty="0">
                <a:latin typeface="Arial"/>
                <a:cs typeface="Arial"/>
              </a:rPr>
              <a:t>, J.I., ed., J. Wiley, New York, 2007</a:t>
            </a:r>
            <a:r>
              <a:rPr lang="en-US" sz="800" dirty="0" smtClean="0">
                <a:latin typeface="Arial"/>
                <a:cs typeface="Arial"/>
              </a:rPr>
              <a:t>.</a:t>
            </a:r>
            <a:endParaRPr lang="en-US" sz="800" dirty="0">
              <a:latin typeface="Arial"/>
              <a:cs typeface="Arial"/>
            </a:endParaRPr>
          </a:p>
        </p:txBody>
      </p:sp>
    </p:spTree>
    <p:extLst>
      <p:ext uri="{BB962C8B-B14F-4D97-AF65-F5344CB8AC3E}">
        <p14:creationId xmlns:p14="http://schemas.microsoft.com/office/powerpoint/2010/main" val="1395751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pic>
        <p:nvPicPr>
          <p:cNvPr id="5" name="Picture 4" descr="57175_CH09_FIG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096" y="1600200"/>
            <a:ext cx="4145304" cy="4522150"/>
          </a:xfrm>
          <a:prstGeom prst="rect">
            <a:avLst/>
          </a:prstGeom>
        </p:spPr>
      </p:pic>
    </p:spTree>
    <p:extLst>
      <p:ext uri="{BB962C8B-B14F-4D97-AF65-F5344CB8AC3E}">
        <p14:creationId xmlns:p14="http://schemas.microsoft.com/office/powerpoint/2010/main" val="29000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sp>
        <p:nvSpPr>
          <p:cNvPr id="3" name="Content Placeholder 2"/>
          <p:cNvSpPr>
            <a:spLocks noGrp="1"/>
          </p:cNvSpPr>
          <p:nvPr>
            <p:ph idx="1"/>
          </p:nvPr>
        </p:nvSpPr>
        <p:spPr/>
        <p:txBody>
          <a:bodyPr>
            <a:normAutofit/>
          </a:bodyPr>
          <a:lstStyle/>
          <a:p>
            <a:r>
              <a:rPr lang="en-US" dirty="0" smtClean="0"/>
              <a:t>Three modes </a:t>
            </a:r>
            <a:r>
              <a:rPr lang="en-US" dirty="0"/>
              <a:t>of addition polymer decomposition: </a:t>
            </a:r>
          </a:p>
          <a:p>
            <a:pPr lvl="1"/>
            <a:r>
              <a:rPr lang="en-US" dirty="0" smtClean="0"/>
              <a:t>Unzipping </a:t>
            </a:r>
            <a:endParaRPr lang="en-US" dirty="0"/>
          </a:p>
          <a:p>
            <a:pPr lvl="1"/>
            <a:r>
              <a:rPr lang="en-US" dirty="0" smtClean="0"/>
              <a:t>Random scission </a:t>
            </a:r>
            <a:endParaRPr lang="en-US" dirty="0"/>
          </a:p>
          <a:p>
            <a:pPr lvl="1"/>
            <a:r>
              <a:rPr lang="en-US" dirty="0" smtClean="0"/>
              <a:t>Elimination </a:t>
            </a:r>
            <a:endParaRPr lang="en-US" dirty="0"/>
          </a:p>
          <a:p>
            <a:endParaRPr lang="en-US" dirty="0"/>
          </a:p>
        </p:txBody>
      </p:sp>
    </p:spTree>
    <p:extLst>
      <p:ext uri="{BB962C8B-B14F-4D97-AF65-F5344CB8AC3E}">
        <p14:creationId xmlns:p14="http://schemas.microsoft.com/office/powerpoint/2010/main" val="131977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Solids </a:t>
            </a:r>
            <a:r>
              <a:rPr lang="en-US" dirty="0" smtClean="0"/>
              <a:t>Versus </a:t>
            </a:r>
            <a:r>
              <a:rPr lang="en-US" dirty="0"/>
              <a:t>Gases and Liquids</a:t>
            </a:r>
          </a:p>
        </p:txBody>
      </p:sp>
      <p:sp>
        <p:nvSpPr>
          <p:cNvPr id="3" name="Content Placeholder 2"/>
          <p:cNvSpPr>
            <a:spLocks noGrp="1"/>
          </p:cNvSpPr>
          <p:nvPr>
            <p:ph idx="1"/>
          </p:nvPr>
        </p:nvSpPr>
        <p:spPr/>
        <p:txBody>
          <a:bodyPr>
            <a:normAutofit/>
          </a:bodyPr>
          <a:lstStyle/>
          <a:p>
            <a:r>
              <a:rPr lang="en-US" dirty="0" smtClean="0"/>
              <a:t>Three </a:t>
            </a:r>
            <a:r>
              <a:rPr lang="en-US" dirty="0"/>
              <a:t>differences of burning a solid fuel versus gaseous and liquid fuels:  </a:t>
            </a:r>
          </a:p>
          <a:p>
            <a:pPr lvl="1"/>
            <a:r>
              <a:rPr lang="en-US" dirty="0" smtClean="0"/>
              <a:t>Significant </a:t>
            </a:r>
            <a:r>
              <a:rPr lang="en-US" dirty="0"/>
              <a:t>chemical </a:t>
            </a:r>
            <a:r>
              <a:rPr lang="en-US" dirty="0" smtClean="0"/>
              <a:t>change</a:t>
            </a:r>
            <a:r>
              <a:rPr lang="en-US" dirty="0" smtClean="0">
                <a:solidFill>
                  <a:srgbClr val="FF0000"/>
                </a:solidFill>
              </a:rPr>
              <a:t> </a:t>
            </a:r>
            <a:r>
              <a:rPr lang="en-US" dirty="0" smtClean="0"/>
              <a:t>occurs in solids.</a:t>
            </a:r>
            <a:endParaRPr lang="en-US" dirty="0"/>
          </a:p>
          <a:p>
            <a:pPr lvl="1"/>
            <a:r>
              <a:rPr lang="en-US" dirty="0" smtClean="0"/>
              <a:t>Emitted </a:t>
            </a:r>
            <a:r>
              <a:rPr lang="en-US" dirty="0"/>
              <a:t>volatiles may not have the same </a:t>
            </a:r>
            <a:r>
              <a:rPr lang="en-US" dirty="0" smtClean="0"/>
              <a:t>chemistry.</a:t>
            </a:r>
            <a:endParaRPr lang="en-US" dirty="0"/>
          </a:p>
          <a:p>
            <a:pPr lvl="1"/>
            <a:r>
              <a:rPr lang="en-US" dirty="0" smtClean="0"/>
              <a:t>Heat </a:t>
            </a:r>
            <a:r>
              <a:rPr lang="en-US" dirty="0"/>
              <a:t>transfer to, from, and within the solid requires consideration of </a:t>
            </a:r>
            <a:r>
              <a:rPr lang="en-US" dirty="0" smtClean="0"/>
              <a:t>changes </a:t>
            </a:r>
            <a:r>
              <a:rPr lang="en-US" dirty="0"/>
              <a:t>in the fuel surface and </a:t>
            </a:r>
            <a:r>
              <a:rPr lang="en-US" dirty="0" smtClean="0"/>
              <a:t>chemical </a:t>
            </a:r>
            <a:r>
              <a:rPr lang="en-US" dirty="0"/>
              <a:t>changes that have occurred below the surface.  </a:t>
            </a:r>
          </a:p>
          <a:p>
            <a:endParaRPr lang="en-US" dirty="0"/>
          </a:p>
        </p:txBody>
      </p:sp>
    </p:spTree>
    <p:extLst>
      <p:ext uri="{BB962C8B-B14F-4D97-AF65-F5344CB8AC3E}">
        <p14:creationId xmlns:p14="http://schemas.microsoft.com/office/powerpoint/2010/main" val="3226987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 Polymers</a:t>
            </a:r>
          </a:p>
        </p:txBody>
      </p:sp>
      <p:sp>
        <p:nvSpPr>
          <p:cNvPr id="3" name="Content Placeholder 2"/>
          <p:cNvSpPr>
            <a:spLocks noGrp="1"/>
          </p:cNvSpPr>
          <p:nvPr>
            <p:ph idx="1"/>
          </p:nvPr>
        </p:nvSpPr>
        <p:spPr/>
        <p:txBody>
          <a:bodyPr>
            <a:normAutofit/>
          </a:bodyPr>
          <a:lstStyle/>
          <a:p>
            <a:r>
              <a:rPr lang="en-US" dirty="0" smtClean="0"/>
              <a:t>Other </a:t>
            </a:r>
            <a:r>
              <a:rPr lang="en-US" dirty="0"/>
              <a:t>addition polymers: </a:t>
            </a:r>
          </a:p>
          <a:p>
            <a:pPr lvl="1"/>
            <a:r>
              <a:rPr lang="en-US" dirty="0" err="1" smtClean="0"/>
              <a:t>Modacrylics</a:t>
            </a:r>
            <a:r>
              <a:rPr lang="en-US" dirty="0" smtClean="0"/>
              <a:t> </a:t>
            </a:r>
            <a:endParaRPr lang="en-US" dirty="0"/>
          </a:p>
          <a:p>
            <a:pPr lvl="1"/>
            <a:r>
              <a:rPr lang="en-US" dirty="0" smtClean="0"/>
              <a:t>Totally </a:t>
            </a:r>
            <a:r>
              <a:rPr lang="en-US" dirty="0"/>
              <a:t>fluorinated </a:t>
            </a:r>
            <a:r>
              <a:rPr lang="en-US" dirty="0" smtClean="0"/>
              <a:t>polymers</a:t>
            </a:r>
            <a:endParaRPr lang="en-US" dirty="0"/>
          </a:p>
          <a:p>
            <a:pPr lvl="1"/>
            <a:r>
              <a:rPr lang="en-US" dirty="0" smtClean="0"/>
              <a:t>Polyurethanes </a:t>
            </a:r>
            <a:endParaRPr lang="en-US" dirty="0"/>
          </a:p>
          <a:p>
            <a:pPr lvl="1"/>
            <a:r>
              <a:rPr lang="en-US" dirty="0" err="1" smtClean="0"/>
              <a:t>Isocyanurate</a:t>
            </a:r>
            <a:r>
              <a:rPr lang="en-US" dirty="0" smtClean="0"/>
              <a:t> </a:t>
            </a:r>
            <a:r>
              <a:rPr lang="en-US" dirty="0"/>
              <a:t>cross-linked rigid </a:t>
            </a:r>
            <a:r>
              <a:rPr lang="en-US" dirty="0" smtClean="0"/>
              <a:t>foams </a:t>
            </a:r>
            <a:endParaRPr lang="en-US" dirty="0"/>
          </a:p>
          <a:p>
            <a:endParaRPr lang="en-US" dirty="0"/>
          </a:p>
        </p:txBody>
      </p:sp>
    </p:spTree>
    <p:extLst>
      <p:ext uri="{BB962C8B-B14F-4D97-AF65-F5344CB8AC3E}">
        <p14:creationId xmlns:p14="http://schemas.microsoft.com/office/powerpoint/2010/main" val="2122242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Condensation </a:t>
            </a:r>
            <a:r>
              <a:rPr lang="en-US" dirty="0" smtClean="0"/>
              <a:t>Polymers</a:t>
            </a:r>
            <a:endParaRPr lang="en-US" dirty="0"/>
          </a:p>
        </p:txBody>
      </p:sp>
      <p:sp>
        <p:nvSpPr>
          <p:cNvPr id="3" name="Content Placeholder 2"/>
          <p:cNvSpPr>
            <a:spLocks noGrp="1"/>
          </p:cNvSpPr>
          <p:nvPr>
            <p:ph idx="1"/>
          </p:nvPr>
        </p:nvSpPr>
        <p:spPr/>
        <p:txBody>
          <a:bodyPr>
            <a:normAutofit/>
          </a:bodyPr>
          <a:lstStyle/>
          <a:p>
            <a:r>
              <a:rPr lang="en-US" dirty="0" smtClean="0"/>
              <a:t>Examples: neoprene </a:t>
            </a:r>
            <a:r>
              <a:rPr lang="en-US" dirty="0"/>
              <a:t>and nylon </a:t>
            </a:r>
            <a:endParaRPr lang="en-US" dirty="0" smtClean="0"/>
          </a:p>
          <a:p>
            <a:r>
              <a:rPr lang="en-US" dirty="0" smtClean="0"/>
              <a:t>Formed </a:t>
            </a:r>
            <a:r>
              <a:rPr lang="en-US" dirty="0"/>
              <a:t>via elimination of a small molecule each time another link is added to the polymer </a:t>
            </a:r>
            <a:r>
              <a:rPr lang="en-US" dirty="0" smtClean="0"/>
              <a:t>chain </a:t>
            </a:r>
            <a:endParaRPr lang="en-US" dirty="0"/>
          </a:p>
          <a:p>
            <a:r>
              <a:rPr lang="en-US" dirty="0"/>
              <a:t>C</a:t>
            </a:r>
            <a:r>
              <a:rPr lang="en-US" dirty="0" smtClean="0"/>
              <a:t>ombinations </a:t>
            </a:r>
            <a:r>
              <a:rPr lang="en-US" dirty="0"/>
              <a:t>of organic acids with alcohols, or organic acids with </a:t>
            </a:r>
            <a:r>
              <a:rPr lang="en-US" dirty="0" smtClean="0"/>
              <a:t>amines</a:t>
            </a:r>
            <a:endParaRPr lang="en-US" dirty="0"/>
          </a:p>
          <a:p>
            <a:pPr marL="0" indent="0">
              <a:buNone/>
            </a:pPr>
            <a:endParaRPr lang="en-US" dirty="0"/>
          </a:p>
        </p:txBody>
      </p:sp>
    </p:spTree>
    <p:extLst>
      <p:ext uri="{BB962C8B-B14F-4D97-AF65-F5344CB8AC3E}">
        <p14:creationId xmlns:p14="http://schemas.microsoft.com/office/powerpoint/2010/main" val="1106739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Condensation Polymers</a:t>
            </a:r>
          </a:p>
        </p:txBody>
      </p:sp>
      <p:pic>
        <p:nvPicPr>
          <p:cNvPr id="5" name="Picture 4" descr="57175_CH09_FIG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56" y="1600200"/>
            <a:ext cx="6281044" cy="4648200"/>
          </a:xfrm>
          <a:prstGeom prst="rect">
            <a:avLst/>
          </a:prstGeom>
        </p:spPr>
      </p:pic>
    </p:spTree>
    <p:extLst>
      <p:ext uri="{BB962C8B-B14F-4D97-AF65-F5344CB8AC3E}">
        <p14:creationId xmlns:p14="http://schemas.microsoft.com/office/powerpoint/2010/main" val="2191799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Condensation Polymers</a:t>
            </a:r>
          </a:p>
        </p:txBody>
      </p:sp>
      <p:sp>
        <p:nvSpPr>
          <p:cNvPr id="3" name="Content Placeholder 2"/>
          <p:cNvSpPr>
            <a:spLocks noGrp="1"/>
          </p:cNvSpPr>
          <p:nvPr>
            <p:ph idx="1"/>
          </p:nvPr>
        </p:nvSpPr>
        <p:spPr/>
        <p:txBody>
          <a:bodyPr>
            <a:normAutofit/>
          </a:bodyPr>
          <a:lstStyle/>
          <a:p>
            <a:r>
              <a:rPr lang="en-US" dirty="0" smtClean="0"/>
              <a:t>Aramids </a:t>
            </a:r>
            <a:r>
              <a:rPr lang="en-US" dirty="0"/>
              <a:t>are condensation polymers used to make protective gear. </a:t>
            </a:r>
          </a:p>
          <a:p>
            <a:r>
              <a:rPr lang="en-US" dirty="0" smtClean="0"/>
              <a:t>Thermoset </a:t>
            </a:r>
            <a:r>
              <a:rPr lang="en-US" dirty="0"/>
              <a:t>polymers </a:t>
            </a:r>
            <a:r>
              <a:rPr lang="en-US" dirty="0" smtClean="0"/>
              <a:t>char when heated</a:t>
            </a:r>
            <a:r>
              <a:rPr lang="en-US" dirty="0" smtClean="0">
                <a:solidFill>
                  <a:srgbClr val="FF0000"/>
                </a:solidFill>
              </a:rPr>
              <a:t>.</a:t>
            </a:r>
            <a:endParaRPr lang="en-US" dirty="0"/>
          </a:p>
          <a:p>
            <a:r>
              <a:rPr lang="en-US" dirty="0" smtClean="0"/>
              <a:t>Commercial </a:t>
            </a:r>
            <a:r>
              <a:rPr lang="en-US" dirty="0"/>
              <a:t>plastics are not pure polymers.</a:t>
            </a:r>
          </a:p>
          <a:p>
            <a:endParaRPr lang="en-US" dirty="0"/>
          </a:p>
        </p:txBody>
      </p:sp>
    </p:spTree>
    <p:extLst>
      <p:ext uri="{BB962C8B-B14F-4D97-AF65-F5344CB8AC3E}">
        <p14:creationId xmlns:p14="http://schemas.microsoft.com/office/powerpoint/2010/main" val="293263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t>
            </a:r>
            <a:r>
              <a:rPr lang="en-US" dirty="0" smtClean="0"/>
              <a:t>Retardants</a:t>
            </a:r>
            <a:endParaRPr lang="en-US" dirty="0"/>
          </a:p>
        </p:txBody>
      </p:sp>
      <p:sp>
        <p:nvSpPr>
          <p:cNvPr id="3" name="Content Placeholder 2"/>
          <p:cNvSpPr>
            <a:spLocks noGrp="1"/>
          </p:cNvSpPr>
          <p:nvPr>
            <p:ph idx="1"/>
          </p:nvPr>
        </p:nvSpPr>
        <p:spPr/>
        <p:txBody>
          <a:bodyPr>
            <a:normAutofit fontScale="92500"/>
          </a:bodyPr>
          <a:lstStyle/>
          <a:p>
            <a:r>
              <a:rPr lang="en-US" dirty="0" smtClean="0"/>
              <a:t>Polymeric </a:t>
            </a:r>
            <a:r>
              <a:rPr lang="en-US" dirty="0"/>
              <a:t>materials that do not do well in fire tests are modified by fire </a:t>
            </a:r>
            <a:r>
              <a:rPr lang="en-US" dirty="0" smtClean="0"/>
              <a:t>retardants (FRs). </a:t>
            </a:r>
            <a:endParaRPr lang="en-US" dirty="0"/>
          </a:p>
          <a:p>
            <a:pPr lvl="1"/>
            <a:r>
              <a:rPr lang="en-US" dirty="0" smtClean="0"/>
              <a:t>Chemical </a:t>
            </a:r>
            <a:r>
              <a:rPr lang="en-US" dirty="0"/>
              <a:t>additive that slows the ignition and/or burning rate of a </a:t>
            </a:r>
            <a:r>
              <a:rPr lang="en-US" dirty="0" smtClean="0"/>
              <a:t>material</a:t>
            </a:r>
            <a:endParaRPr lang="en-US" dirty="0"/>
          </a:p>
          <a:p>
            <a:pPr lvl="1"/>
            <a:r>
              <a:rPr lang="en-US" dirty="0" smtClean="0"/>
              <a:t>FR chemicals </a:t>
            </a:r>
            <a:r>
              <a:rPr lang="en-US" dirty="0"/>
              <a:t>are largely halogen </a:t>
            </a:r>
            <a:r>
              <a:rPr lang="en-US" dirty="0" smtClean="0"/>
              <a:t>compounds. </a:t>
            </a:r>
            <a:endParaRPr lang="en-US" dirty="0"/>
          </a:p>
          <a:p>
            <a:r>
              <a:rPr lang="en-US" dirty="0"/>
              <a:t>P</a:t>
            </a:r>
            <a:r>
              <a:rPr lang="en-US" dirty="0" smtClean="0"/>
              <a:t>rovide </a:t>
            </a:r>
            <a:r>
              <a:rPr lang="en-US" dirty="0"/>
              <a:t>resistance to small ignition </a:t>
            </a:r>
            <a:r>
              <a:rPr lang="en-US" dirty="0" smtClean="0"/>
              <a:t>sources</a:t>
            </a:r>
            <a:endParaRPr lang="en-US" dirty="0"/>
          </a:p>
          <a:p>
            <a:r>
              <a:rPr lang="en-US" dirty="0" smtClean="0"/>
              <a:t>FR chemicals </a:t>
            </a:r>
            <a:r>
              <a:rPr lang="en-US" dirty="0"/>
              <a:t>often added at a minimal </a:t>
            </a:r>
            <a:r>
              <a:rPr lang="en-US" dirty="0" smtClean="0"/>
              <a:t>level</a:t>
            </a:r>
            <a:endParaRPr lang="en-US" dirty="0"/>
          </a:p>
        </p:txBody>
      </p:sp>
    </p:spTree>
    <p:extLst>
      <p:ext uri="{BB962C8B-B14F-4D97-AF65-F5344CB8AC3E}">
        <p14:creationId xmlns:p14="http://schemas.microsoft.com/office/powerpoint/2010/main" val="1255383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Retardants</a:t>
            </a:r>
          </a:p>
        </p:txBody>
      </p:sp>
      <p:sp>
        <p:nvSpPr>
          <p:cNvPr id="3" name="Content Placeholder 2"/>
          <p:cNvSpPr>
            <a:spLocks noGrp="1"/>
          </p:cNvSpPr>
          <p:nvPr>
            <p:ph idx="1"/>
          </p:nvPr>
        </p:nvSpPr>
        <p:spPr/>
        <p:txBody>
          <a:bodyPr>
            <a:normAutofit/>
          </a:bodyPr>
          <a:lstStyle/>
          <a:p>
            <a:r>
              <a:rPr lang="en-US" dirty="0"/>
              <a:t>A</a:t>
            </a:r>
            <a:r>
              <a:rPr lang="en-US" dirty="0" smtClean="0"/>
              <a:t>ge </a:t>
            </a:r>
            <a:r>
              <a:rPr lang="en-US" dirty="0"/>
              <a:t>can affect a product’s FR concentration.</a:t>
            </a:r>
          </a:p>
          <a:p>
            <a:r>
              <a:rPr lang="en-US" dirty="0" smtClean="0"/>
              <a:t>FR </a:t>
            </a:r>
            <a:r>
              <a:rPr lang="en-US" dirty="0"/>
              <a:t>additives modify </a:t>
            </a:r>
            <a:r>
              <a:rPr lang="en-US" dirty="0" smtClean="0"/>
              <a:t>ignition </a:t>
            </a:r>
            <a:r>
              <a:rPr lang="en-US" dirty="0"/>
              <a:t>and burning of solids through 4</a:t>
            </a:r>
            <a:r>
              <a:rPr lang="en-US" dirty="0" smtClean="0"/>
              <a:t> </a:t>
            </a:r>
            <a:r>
              <a:rPr lang="en-US" dirty="0"/>
              <a:t>known mechanisms: </a:t>
            </a:r>
          </a:p>
          <a:p>
            <a:pPr lvl="1"/>
            <a:r>
              <a:rPr lang="en-US" dirty="0" smtClean="0"/>
              <a:t>Char </a:t>
            </a:r>
            <a:r>
              <a:rPr lang="en-US" dirty="0"/>
              <a:t>formation</a:t>
            </a:r>
          </a:p>
          <a:p>
            <a:pPr lvl="1"/>
            <a:r>
              <a:rPr lang="en-US" dirty="0" smtClean="0"/>
              <a:t>Gas-phase </a:t>
            </a:r>
            <a:r>
              <a:rPr lang="en-US" dirty="0"/>
              <a:t>flame inhibition</a:t>
            </a:r>
          </a:p>
          <a:p>
            <a:pPr lvl="1"/>
            <a:r>
              <a:rPr lang="en-US" dirty="0" smtClean="0"/>
              <a:t>Solid-phase </a:t>
            </a:r>
            <a:r>
              <a:rPr lang="en-US" dirty="0"/>
              <a:t>heat absorption</a:t>
            </a:r>
          </a:p>
          <a:p>
            <a:pPr lvl="1"/>
            <a:r>
              <a:rPr lang="en-US" dirty="0" smtClean="0"/>
              <a:t>Barrier </a:t>
            </a:r>
            <a:r>
              <a:rPr lang="en-US" dirty="0"/>
              <a:t>formation </a:t>
            </a:r>
          </a:p>
        </p:txBody>
      </p:sp>
    </p:spTree>
    <p:extLst>
      <p:ext uri="{BB962C8B-B14F-4D97-AF65-F5344CB8AC3E}">
        <p14:creationId xmlns:p14="http://schemas.microsoft.com/office/powerpoint/2010/main" val="1499649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Retardants</a:t>
            </a:r>
          </a:p>
        </p:txBody>
      </p:sp>
      <p:sp>
        <p:nvSpPr>
          <p:cNvPr id="3" name="Content Placeholder 2"/>
          <p:cNvSpPr>
            <a:spLocks noGrp="1"/>
          </p:cNvSpPr>
          <p:nvPr>
            <p:ph idx="1"/>
          </p:nvPr>
        </p:nvSpPr>
        <p:spPr/>
        <p:txBody>
          <a:bodyPr>
            <a:normAutofit/>
          </a:bodyPr>
          <a:lstStyle/>
          <a:p>
            <a:r>
              <a:rPr lang="en-US" dirty="0"/>
              <a:t>A</a:t>
            </a:r>
            <a:r>
              <a:rPr lang="en-US" dirty="0" smtClean="0"/>
              <a:t>pplication </a:t>
            </a:r>
            <a:r>
              <a:rPr lang="en-US" dirty="0"/>
              <a:t>of FR additives: </a:t>
            </a:r>
          </a:p>
          <a:p>
            <a:pPr lvl="1"/>
            <a:r>
              <a:rPr lang="en-US" dirty="0" smtClean="0"/>
              <a:t>Woods </a:t>
            </a:r>
            <a:r>
              <a:rPr lang="en-US" dirty="0"/>
              <a:t>impregnated with inorganic salts to promote char </a:t>
            </a:r>
            <a:r>
              <a:rPr lang="en-US" dirty="0" smtClean="0"/>
              <a:t>formation</a:t>
            </a:r>
            <a:endParaRPr lang="en-US" dirty="0">
              <a:solidFill>
                <a:srgbClr val="FF0000"/>
              </a:solidFill>
            </a:endParaRPr>
          </a:p>
          <a:p>
            <a:pPr lvl="1"/>
            <a:r>
              <a:rPr lang="en-US" dirty="0" smtClean="0"/>
              <a:t>Cellulosic </a:t>
            </a:r>
            <a:r>
              <a:rPr lang="en-US" dirty="0"/>
              <a:t>materials filled with borax and/or boric acid to reduce tendency to smolder or </a:t>
            </a:r>
            <a:r>
              <a:rPr lang="en-US" dirty="0" smtClean="0"/>
              <a:t>flame</a:t>
            </a:r>
            <a:endParaRPr lang="en-US" dirty="0">
              <a:solidFill>
                <a:srgbClr val="FF0000"/>
              </a:solidFill>
            </a:endParaRPr>
          </a:p>
          <a:p>
            <a:pPr lvl="1"/>
            <a:r>
              <a:rPr lang="en-US" dirty="0" smtClean="0"/>
              <a:t>Rigid </a:t>
            </a:r>
            <a:r>
              <a:rPr lang="en-US" dirty="0"/>
              <a:t>solid materials coated with FR </a:t>
            </a:r>
            <a:r>
              <a:rPr lang="en-US" dirty="0" smtClean="0"/>
              <a:t>paints</a:t>
            </a:r>
            <a:endParaRPr lang="en-US" dirty="0"/>
          </a:p>
        </p:txBody>
      </p:sp>
    </p:spTree>
    <p:extLst>
      <p:ext uri="{BB962C8B-B14F-4D97-AF65-F5344CB8AC3E}">
        <p14:creationId xmlns:p14="http://schemas.microsoft.com/office/powerpoint/2010/main" val="4263007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Retardants</a:t>
            </a:r>
          </a:p>
        </p:txBody>
      </p:sp>
      <p:sp>
        <p:nvSpPr>
          <p:cNvPr id="3" name="Content Placeholder 2"/>
          <p:cNvSpPr>
            <a:spLocks noGrp="1"/>
          </p:cNvSpPr>
          <p:nvPr>
            <p:ph idx="1"/>
          </p:nvPr>
        </p:nvSpPr>
        <p:spPr/>
        <p:txBody>
          <a:bodyPr>
            <a:normAutofit/>
          </a:bodyPr>
          <a:lstStyle/>
          <a:p>
            <a:r>
              <a:rPr lang="en-US" dirty="0"/>
              <a:t>A</a:t>
            </a:r>
            <a:r>
              <a:rPr lang="en-US" dirty="0" smtClean="0"/>
              <a:t>pplication </a:t>
            </a:r>
            <a:r>
              <a:rPr lang="en-US" dirty="0"/>
              <a:t>of FR </a:t>
            </a:r>
            <a:r>
              <a:rPr lang="en-US" dirty="0" smtClean="0"/>
              <a:t>additives (cont’d): </a:t>
            </a:r>
            <a:endParaRPr lang="en-US" dirty="0"/>
          </a:p>
          <a:p>
            <a:pPr lvl="1"/>
            <a:r>
              <a:rPr lang="en-US" dirty="0" smtClean="0"/>
              <a:t>Synthetic </a:t>
            </a:r>
            <a:r>
              <a:rPr lang="en-US" dirty="0"/>
              <a:t>polymers </a:t>
            </a:r>
            <a:r>
              <a:rPr lang="en-US" dirty="0" smtClean="0"/>
              <a:t>are copolymerized </a:t>
            </a:r>
            <a:r>
              <a:rPr lang="en-US" dirty="0"/>
              <a:t>with small proportions </a:t>
            </a:r>
            <a:r>
              <a:rPr lang="en-US" dirty="0" smtClean="0"/>
              <a:t>of </a:t>
            </a:r>
            <a:r>
              <a:rPr lang="en-US" dirty="0"/>
              <a:t>bromine-containing </a:t>
            </a:r>
            <a:r>
              <a:rPr lang="en-US" dirty="0" smtClean="0"/>
              <a:t>monomers</a:t>
            </a:r>
            <a:r>
              <a:rPr lang="en-US" dirty="0"/>
              <a:t>.</a:t>
            </a:r>
          </a:p>
          <a:p>
            <a:pPr lvl="1"/>
            <a:r>
              <a:rPr lang="en-US" dirty="0" smtClean="0"/>
              <a:t>Vinyl </a:t>
            </a:r>
            <a:r>
              <a:rPr lang="en-US" dirty="0"/>
              <a:t>polymers are FR through a combination of halogenated organic compound and antimony oxide. </a:t>
            </a:r>
          </a:p>
          <a:p>
            <a:r>
              <a:rPr lang="en-US" dirty="0" smtClean="0"/>
              <a:t>Barrier </a:t>
            </a:r>
            <a:r>
              <a:rPr lang="en-US" dirty="0"/>
              <a:t>material </a:t>
            </a:r>
            <a:r>
              <a:rPr lang="en-US" dirty="0" smtClean="0"/>
              <a:t>will </a:t>
            </a:r>
            <a:r>
              <a:rPr lang="en-US" dirty="0"/>
              <a:t>slow or prevent passage of </a:t>
            </a:r>
            <a:r>
              <a:rPr lang="en-US" dirty="0" err="1"/>
              <a:t>pyrolized</a:t>
            </a:r>
            <a:r>
              <a:rPr lang="en-US" dirty="0"/>
              <a:t> material to fresh air. </a:t>
            </a:r>
          </a:p>
        </p:txBody>
      </p:sp>
    </p:spTree>
    <p:extLst>
      <p:ext uri="{BB962C8B-B14F-4D97-AF65-F5344CB8AC3E}">
        <p14:creationId xmlns:p14="http://schemas.microsoft.com/office/powerpoint/2010/main" val="4017810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Composite Materials and </a:t>
            </a:r>
            <a:r>
              <a:rPr lang="en-US" dirty="0" smtClean="0"/>
              <a:t>Furnishings</a:t>
            </a:r>
            <a:endParaRPr lang="en-US" dirty="0"/>
          </a:p>
        </p:txBody>
      </p:sp>
      <p:sp>
        <p:nvSpPr>
          <p:cNvPr id="3" name="Content Placeholder 2"/>
          <p:cNvSpPr>
            <a:spLocks noGrp="1"/>
          </p:cNvSpPr>
          <p:nvPr>
            <p:ph idx="1"/>
          </p:nvPr>
        </p:nvSpPr>
        <p:spPr/>
        <p:txBody>
          <a:bodyPr>
            <a:normAutofit/>
          </a:bodyPr>
          <a:lstStyle/>
          <a:p>
            <a:r>
              <a:rPr lang="en-US" dirty="0" smtClean="0"/>
              <a:t>Composite</a:t>
            </a:r>
            <a:r>
              <a:rPr lang="en-US" dirty="0"/>
              <a:t>: P</a:t>
            </a:r>
            <a:r>
              <a:rPr lang="en-US" dirty="0" smtClean="0"/>
              <a:t>roduct </a:t>
            </a:r>
            <a:r>
              <a:rPr lang="en-US" dirty="0"/>
              <a:t>consisting of more than one </a:t>
            </a:r>
            <a:r>
              <a:rPr lang="en-US" dirty="0" smtClean="0"/>
              <a:t>material</a:t>
            </a:r>
            <a:endParaRPr lang="en-US" dirty="0"/>
          </a:p>
          <a:p>
            <a:r>
              <a:rPr lang="en-US" dirty="0" smtClean="0"/>
              <a:t>Most </a:t>
            </a:r>
            <a:r>
              <a:rPr lang="en-US" dirty="0"/>
              <a:t>commonly encountered combustible items are composite.</a:t>
            </a:r>
          </a:p>
          <a:p>
            <a:r>
              <a:rPr lang="en-US" dirty="0"/>
              <a:t>F</a:t>
            </a:r>
            <a:r>
              <a:rPr lang="en-US" dirty="0" smtClean="0"/>
              <a:t>ull-scale </a:t>
            </a:r>
            <a:r>
              <a:rPr lang="en-US" dirty="0"/>
              <a:t>fire tests with actual products and realistic simulation of ignition source and radiative </a:t>
            </a:r>
            <a:r>
              <a:rPr lang="en-US" dirty="0" smtClean="0"/>
              <a:t>environment</a:t>
            </a:r>
            <a:endParaRPr lang="en-US" dirty="0"/>
          </a:p>
          <a:p>
            <a:pPr marL="0" indent="0">
              <a:buNone/>
            </a:pPr>
            <a:endParaRPr lang="en-US" dirty="0"/>
          </a:p>
        </p:txBody>
      </p:sp>
    </p:spTree>
    <p:extLst>
      <p:ext uri="{BB962C8B-B14F-4D97-AF65-F5344CB8AC3E}">
        <p14:creationId xmlns:p14="http://schemas.microsoft.com/office/powerpoint/2010/main" val="3597106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Composite Materials and Furnishings</a:t>
            </a:r>
          </a:p>
        </p:txBody>
      </p:sp>
      <p:sp>
        <p:nvSpPr>
          <p:cNvPr id="3" name="Content Placeholder 2"/>
          <p:cNvSpPr>
            <a:spLocks noGrp="1"/>
          </p:cNvSpPr>
          <p:nvPr>
            <p:ph sz="half" idx="1"/>
          </p:nvPr>
        </p:nvSpPr>
        <p:spPr/>
        <p:txBody>
          <a:bodyPr>
            <a:normAutofit/>
          </a:bodyPr>
          <a:lstStyle/>
          <a:p>
            <a:r>
              <a:rPr lang="en-US" dirty="0" smtClean="0"/>
              <a:t>No systematic </a:t>
            </a:r>
            <a:r>
              <a:rPr lang="en-US" dirty="0" smtClean="0"/>
              <a:t>measurements </a:t>
            </a:r>
            <a:r>
              <a:rPr lang="en-US" dirty="0" smtClean="0"/>
              <a:t>have been completed of the ease </a:t>
            </a:r>
            <a:r>
              <a:rPr lang="en-US" dirty="0" smtClean="0"/>
              <a:t>of flaming ignition for full-scale combustibles.</a:t>
            </a:r>
          </a:p>
          <a:p>
            <a:endParaRPr lang="en-US" dirty="0"/>
          </a:p>
        </p:txBody>
      </p:sp>
      <p:pic>
        <p:nvPicPr>
          <p:cNvPr id="6" name="Picture 5" descr="57175_CH09_FIG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288" y="2053716"/>
            <a:ext cx="3944112" cy="3584448"/>
          </a:xfrm>
          <a:prstGeom prst="rect">
            <a:avLst/>
          </a:prstGeom>
        </p:spPr>
      </p:pic>
      <p:sp>
        <p:nvSpPr>
          <p:cNvPr id="4" name="TextBox 3"/>
          <p:cNvSpPr txBox="1"/>
          <p:nvPr/>
        </p:nvSpPr>
        <p:spPr>
          <a:xfrm>
            <a:off x="4495800" y="5638800"/>
            <a:ext cx="4267200" cy="461665"/>
          </a:xfrm>
          <a:prstGeom prst="rect">
            <a:avLst/>
          </a:prstGeom>
          <a:noFill/>
        </p:spPr>
        <p:txBody>
          <a:bodyPr wrap="square" rtlCol="0">
            <a:spAutoFit/>
          </a:bodyPr>
          <a:lstStyle/>
          <a:p>
            <a:r>
              <a:rPr lang="en-US" sz="800" dirty="0">
                <a:latin typeface="Arial"/>
                <a:cs typeface="Arial"/>
              </a:rPr>
              <a:t>Reproduced from: </a:t>
            </a:r>
            <a:r>
              <a:rPr lang="en-US" sz="800" i="1" dirty="0">
                <a:latin typeface="Arial"/>
                <a:cs typeface="Arial"/>
              </a:rPr>
              <a:t>NFPA 260, Standard Methods of Test and Classification System for Cigarette Ignition Resistance </a:t>
            </a:r>
            <a:r>
              <a:rPr lang="en-US" sz="800" i="1" dirty="0" smtClean="0">
                <a:latin typeface="Arial"/>
                <a:cs typeface="Arial"/>
              </a:rPr>
              <a:t>of Components </a:t>
            </a:r>
            <a:r>
              <a:rPr lang="en-US" sz="800" i="1" dirty="0">
                <a:latin typeface="Arial"/>
                <a:cs typeface="Arial"/>
              </a:rPr>
              <a:t>of Upholstered Furniture, </a:t>
            </a:r>
            <a:r>
              <a:rPr lang="en-US" sz="800" dirty="0">
                <a:latin typeface="Arial"/>
                <a:cs typeface="Arial"/>
              </a:rPr>
              <a:t>National Fire Protection Association, Quincy, MA, 2013.</a:t>
            </a:r>
          </a:p>
        </p:txBody>
      </p:sp>
    </p:spTree>
    <p:extLst>
      <p:ext uri="{BB962C8B-B14F-4D97-AF65-F5344CB8AC3E}">
        <p14:creationId xmlns:p14="http://schemas.microsoft.com/office/powerpoint/2010/main" val="414796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a:t>
            </a:r>
            <a:r>
              <a:rPr lang="en-US" dirty="0" smtClean="0"/>
              <a:t>Products</a:t>
            </a:r>
            <a:endParaRPr lang="en-US" dirty="0"/>
          </a:p>
        </p:txBody>
      </p:sp>
      <p:sp>
        <p:nvSpPr>
          <p:cNvPr id="3" name="Content Placeholder 2"/>
          <p:cNvSpPr>
            <a:spLocks noGrp="1"/>
          </p:cNvSpPr>
          <p:nvPr>
            <p:ph idx="1"/>
          </p:nvPr>
        </p:nvSpPr>
        <p:spPr/>
        <p:txBody>
          <a:bodyPr>
            <a:normAutofit/>
          </a:bodyPr>
          <a:lstStyle/>
          <a:p>
            <a:r>
              <a:rPr lang="en-US" dirty="0" smtClean="0"/>
              <a:t>Material</a:t>
            </a:r>
            <a:endParaRPr lang="en-US" dirty="0"/>
          </a:p>
          <a:p>
            <a:pPr lvl="1"/>
            <a:r>
              <a:rPr lang="en-US" dirty="0" smtClean="0"/>
              <a:t>A </a:t>
            </a:r>
            <a:r>
              <a:rPr lang="en-US" dirty="0"/>
              <a:t>single substance that can be made of a single chemical component, mixture of chemicals, or nonhomogeneous </a:t>
            </a:r>
            <a:r>
              <a:rPr lang="en-US" dirty="0" smtClean="0"/>
              <a:t>mixture</a:t>
            </a:r>
            <a:endParaRPr lang="en-US" dirty="0"/>
          </a:p>
          <a:p>
            <a:r>
              <a:rPr lang="en-US" dirty="0" smtClean="0"/>
              <a:t>Product</a:t>
            </a:r>
            <a:endParaRPr lang="en-US" dirty="0"/>
          </a:p>
          <a:p>
            <a:pPr lvl="1"/>
            <a:r>
              <a:rPr lang="en-US" dirty="0" smtClean="0"/>
              <a:t>A </a:t>
            </a:r>
            <a:r>
              <a:rPr lang="en-US" dirty="0"/>
              <a:t>commercially available item composed of one or more materials and not chemically </a:t>
            </a:r>
            <a:r>
              <a:rPr lang="en-US" dirty="0" smtClean="0"/>
              <a:t>homogeneous</a:t>
            </a:r>
            <a:endParaRPr lang="en-US" dirty="0"/>
          </a:p>
          <a:p>
            <a:pPr marL="0" indent="0">
              <a:buNone/>
            </a:pPr>
            <a:endParaRPr lang="en-US" dirty="0"/>
          </a:p>
        </p:txBody>
      </p:sp>
    </p:spTree>
    <p:extLst>
      <p:ext uri="{BB962C8B-B14F-4D97-AF65-F5344CB8AC3E}">
        <p14:creationId xmlns:p14="http://schemas.microsoft.com/office/powerpoint/2010/main" val="3657945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Composite Materials and Furnishings</a:t>
            </a:r>
          </a:p>
        </p:txBody>
      </p:sp>
      <p:sp>
        <p:nvSpPr>
          <p:cNvPr id="3" name="Content Placeholder 2"/>
          <p:cNvSpPr>
            <a:spLocks noGrp="1"/>
          </p:cNvSpPr>
          <p:nvPr>
            <p:ph sz="half" idx="1"/>
          </p:nvPr>
        </p:nvSpPr>
        <p:spPr/>
        <p:txBody>
          <a:bodyPr>
            <a:normAutofit/>
          </a:bodyPr>
          <a:lstStyle/>
          <a:p>
            <a:r>
              <a:rPr lang="en-US" dirty="0" smtClean="0"/>
              <a:t>Calorimeters measure </a:t>
            </a:r>
            <a:r>
              <a:rPr lang="en-US" dirty="0"/>
              <a:t>the burning rate versus time of certain furnishing items.</a:t>
            </a:r>
          </a:p>
          <a:p>
            <a:r>
              <a:rPr lang="en-US" dirty="0" smtClean="0"/>
              <a:t>Oxygen </a:t>
            </a:r>
            <a:r>
              <a:rPr lang="en-US" dirty="0"/>
              <a:t>consumption </a:t>
            </a:r>
            <a:r>
              <a:rPr lang="en-US" dirty="0" err="1" smtClean="0"/>
              <a:t>calorimetry</a:t>
            </a:r>
            <a:endParaRPr lang="en-US" dirty="0"/>
          </a:p>
          <a:p>
            <a:endParaRPr lang="en-US" dirty="0"/>
          </a:p>
        </p:txBody>
      </p:sp>
      <p:pic>
        <p:nvPicPr>
          <p:cNvPr id="6" name="Picture 5" descr="57175_CH09_FIG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704" y="2336045"/>
            <a:ext cx="3816096" cy="3328416"/>
          </a:xfrm>
          <a:prstGeom prst="rect">
            <a:avLst/>
          </a:prstGeom>
        </p:spPr>
      </p:pic>
    </p:spTree>
    <p:extLst>
      <p:ext uri="{BB962C8B-B14F-4D97-AF65-F5344CB8AC3E}">
        <p14:creationId xmlns:p14="http://schemas.microsoft.com/office/powerpoint/2010/main" val="1888691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Composite Materials and Furnishings</a:t>
            </a:r>
          </a:p>
        </p:txBody>
      </p:sp>
      <p:sp>
        <p:nvSpPr>
          <p:cNvPr id="3" name="Content Placeholder 2"/>
          <p:cNvSpPr>
            <a:spLocks noGrp="1"/>
          </p:cNvSpPr>
          <p:nvPr>
            <p:ph idx="1"/>
          </p:nvPr>
        </p:nvSpPr>
        <p:spPr/>
        <p:txBody>
          <a:bodyPr>
            <a:normAutofit fontScale="92500"/>
          </a:bodyPr>
          <a:lstStyle/>
          <a:p>
            <a:r>
              <a:rPr lang="en-US" dirty="0" smtClean="0"/>
              <a:t>Underlying </a:t>
            </a:r>
            <a:r>
              <a:rPr lang="en-US" dirty="0"/>
              <a:t>principle of oxygen consumption </a:t>
            </a:r>
            <a:r>
              <a:rPr lang="en-US" dirty="0" err="1"/>
              <a:t>calorimetry</a:t>
            </a:r>
            <a:r>
              <a:rPr lang="en-US" dirty="0"/>
              <a:t> is </a:t>
            </a:r>
            <a:r>
              <a:rPr lang="en-US" dirty="0" smtClean="0"/>
              <a:t>that for </a:t>
            </a:r>
            <a:r>
              <a:rPr lang="en-US" dirty="0"/>
              <a:t>all common </a:t>
            </a:r>
            <a:r>
              <a:rPr lang="en-US" dirty="0" smtClean="0"/>
              <a:t>combustibles, </a:t>
            </a:r>
            <a:r>
              <a:rPr lang="en-US" dirty="0"/>
              <a:t>approximately 13.1 kJ of </a:t>
            </a:r>
            <a:r>
              <a:rPr lang="en-US" dirty="0" smtClean="0"/>
              <a:t>heat is </a:t>
            </a:r>
            <a:r>
              <a:rPr lang="en-US" dirty="0"/>
              <a:t>released per gram of oxygen </a:t>
            </a:r>
            <a:r>
              <a:rPr lang="en-US" dirty="0" smtClean="0"/>
              <a:t>consumed. </a:t>
            </a:r>
            <a:endParaRPr lang="en-US" dirty="0"/>
          </a:p>
          <a:p>
            <a:r>
              <a:rPr lang="en-US" dirty="0"/>
              <a:t>B</a:t>
            </a:r>
            <a:r>
              <a:rPr lang="en-US" dirty="0" smtClean="0"/>
              <a:t>asic </a:t>
            </a:r>
            <a:r>
              <a:rPr lang="en-US" dirty="0"/>
              <a:t>required measurements in oxygen consumption </a:t>
            </a:r>
            <a:r>
              <a:rPr lang="en-US" dirty="0" err="1"/>
              <a:t>calorimetry</a:t>
            </a:r>
            <a:r>
              <a:rPr lang="en-US" dirty="0"/>
              <a:t> comprise continuous gas flow and temperature in the duct and the oxygen concentration in that flow.</a:t>
            </a:r>
          </a:p>
          <a:p>
            <a:pPr marL="0" indent="0">
              <a:buNone/>
            </a:pPr>
            <a:endParaRPr lang="en-US" dirty="0"/>
          </a:p>
        </p:txBody>
      </p:sp>
    </p:spTree>
    <p:extLst>
      <p:ext uri="{BB962C8B-B14F-4D97-AF65-F5344CB8AC3E}">
        <p14:creationId xmlns:p14="http://schemas.microsoft.com/office/powerpoint/2010/main" val="825177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Composite Materials and Furnishings</a:t>
            </a:r>
          </a:p>
        </p:txBody>
      </p:sp>
      <p:sp>
        <p:nvSpPr>
          <p:cNvPr id="3" name="Content Placeholder 2"/>
          <p:cNvSpPr>
            <a:spLocks noGrp="1"/>
          </p:cNvSpPr>
          <p:nvPr>
            <p:ph idx="1"/>
          </p:nvPr>
        </p:nvSpPr>
        <p:spPr/>
        <p:txBody>
          <a:bodyPr>
            <a:normAutofit/>
          </a:bodyPr>
          <a:lstStyle/>
          <a:p>
            <a:r>
              <a:rPr lang="en-US" dirty="0" smtClean="0"/>
              <a:t>Researchers </a:t>
            </a:r>
            <a:r>
              <a:rPr lang="en-US" dirty="0"/>
              <a:t>can only </a:t>
            </a:r>
            <a:r>
              <a:rPr lang="en-US" dirty="0" smtClean="0"/>
              <a:t>estimate heat-release </a:t>
            </a:r>
            <a:r>
              <a:rPr lang="en-US" dirty="0"/>
              <a:t>rates for upholstered furniture.  </a:t>
            </a:r>
          </a:p>
          <a:p>
            <a:endParaRPr lang="en-US" dirty="0"/>
          </a:p>
        </p:txBody>
      </p:sp>
      <p:pic>
        <p:nvPicPr>
          <p:cNvPr id="4" name="Picture 3" descr="9780763757175_CH09_TABLE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312" y="2974848"/>
            <a:ext cx="5809488" cy="3121152"/>
          </a:xfrm>
          <a:prstGeom prst="rect">
            <a:avLst/>
          </a:prstGeom>
        </p:spPr>
      </p:pic>
    </p:spTree>
    <p:extLst>
      <p:ext uri="{BB962C8B-B14F-4D97-AF65-F5344CB8AC3E}">
        <p14:creationId xmlns:p14="http://schemas.microsoft.com/office/powerpoint/2010/main" val="3020677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Pairs</a:t>
            </a:r>
          </a:p>
        </p:txBody>
      </p:sp>
      <p:sp>
        <p:nvSpPr>
          <p:cNvPr id="3" name="Content Placeholder 2"/>
          <p:cNvSpPr>
            <a:spLocks noGrp="1"/>
          </p:cNvSpPr>
          <p:nvPr>
            <p:ph idx="1"/>
          </p:nvPr>
        </p:nvSpPr>
        <p:spPr/>
        <p:txBody>
          <a:bodyPr/>
          <a:lstStyle/>
          <a:p>
            <a:r>
              <a:rPr lang="en-US" dirty="0"/>
              <a:t>Alkaline substances will react with any other </a:t>
            </a:r>
            <a:r>
              <a:rPr lang="en-US" dirty="0" smtClean="0"/>
              <a:t>acids, </a:t>
            </a:r>
            <a:r>
              <a:rPr lang="en-US" dirty="0"/>
              <a:t>releasing substantial heat and possibly causing nearby materials to ignite.</a:t>
            </a:r>
          </a:p>
          <a:p>
            <a:r>
              <a:rPr lang="en-US" dirty="0" smtClean="0"/>
              <a:t>Most </a:t>
            </a:r>
            <a:r>
              <a:rPr lang="en-US" dirty="0"/>
              <a:t>common </a:t>
            </a:r>
            <a:r>
              <a:rPr lang="en-US" dirty="0" smtClean="0"/>
              <a:t>alkalis: </a:t>
            </a:r>
          </a:p>
          <a:p>
            <a:pPr lvl="1"/>
            <a:r>
              <a:rPr lang="en-US" dirty="0" smtClean="0"/>
              <a:t>Sodium </a:t>
            </a:r>
            <a:r>
              <a:rPr lang="en-US" dirty="0"/>
              <a:t>hydroxide (lye</a:t>
            </a:r>
            <a:r>
              <a:rPr lang="en-US" dirty="0" smtClean="0"/>
              <a:t>) </a:t>
            </a:r>
          </a:p>
          <a:p>
            <a:pPr lvl="1"/>
            <a:r>
              <a:rPr lang="en-US" dirty="0" smtClean="0"/>
              <a:t>Calcium </a:t>
            </a:r>
            <a:r>
              <a:rPr lang="en-US" dirty="0"/>
              <a:t>oxide (quick lime</a:t>
            </a:r>
            <a:r>
              <a:rPr lang="en-US" dirty="0" smtClean="0"/>
              <a:t>)</a:t>
            </a:r>
            <a:endParaRPr lang="en-US" dirty="0"/>
          </a:p>
          <a:p>
            <a:endParaRPr lang="en-US" dirty="0"/>
          </a:p>
        </p:txBody>
      </p:sp>
    </p:spTree>
    <p:extLst>
      <p:ext uri="{BB962C8B-B14F-4D97-AF65-F5344CB8AC3E}">
        <p14:creationId xmlns:p14="http://schemas.microsoft.com/office/powerpoint/2010/main" val="2703199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a:t>
            </a:r>
            <a:endParaRPr lang="en-US" dirty="0"/>
          </a:p>
        </p:txBody>
      </p:sp>
      <p:sp>
        <p:nvSpPr>
          <p:cNvPr id="3" name="Content Placeholder 2"/>
          <p:cNvSpPr>
            <a:spLocks noGrp="1"/>
          </p:cNvSpPr>
          <p:nvPr>
            <p:ph idx="1"/>
          </p:nvPr>
        </p:nvSpPr>
        <p:spPr/>
        <p:txBody>
          <a:bodyPr>
            <a:normAutofit/>
          </a:bodyPr>
          <a:lstStyle/>
          <a:p>
            <a:r>
              <a:rPr lang="en-US" dirty="0" smtClean="0"/>
              <a:t>Combustion </a:t>
            </a:r>
            <a:r>
              <a:rPr lang="en-US" dirty="0"/>
              <a:t>of metals </a:t>
            </a:r>
          </a:p>
          <a:p>
            <a:r>
              <a:rPr lang="en-US" dirty="0" smtClean="0"/>
              <a:t>Oxidation </a:t>
            </a:r>
            <a:r>
              <a:rPr lang="en-US" dirty="0"/>
              <a:t>of metal is a highly exothermic process. </a:t>
            </a:r>
          </a:p>
          <a:p>
            <a:r>
              <a:rPr lang="en-US" dirty="0" smtClean="0"/>
              <a:t>Thermal </a:t>
            </a:r>
            <a:r>
              <a:rPr lang="en-US" dirty="0"/>
              <a:t>conductivity of metals is approximately 1000 </a:t>
            </a:r>
            <a:r>
              <a:rPr lang="en-US" dirty="0" smtClean="0"/>
              <a:t>times </a:t>
            </a:r>
            <a:r>
              <a:rPr lang="en-US" dirty="0"/>
              <a:t>that of the most common organic polymers. </a:t>
            </a:r>
            <a:endParaRPr lang="en-US" dirty="0" smtClean="0"/>
          </a:p>
          <a:p>
            <a:r>
              <a:rPr lang="en-US" dirty="0" smtClean="0"/>
              <a:t>Combustible </a:t>
            </a:r>
            <a:r>
              <a:rPr lang="en-US" dirty="0"/>
              <a:t>metal </a:t>
            </a:r>
            <a:r>
              <a:rPr lang="en-US" dirty="0" smtClean="0"/>
              <a:t>powders</a:t>
            </a:r>
            <a:endParaRPr lang="en-US" dirty="0"/>
          </a:p>
          <a:p>
            <a:endParaRPr lang="en-US" dirty="0"/>
          </a:p>
        </p:txBody>
      </p:sp>
    </p:spTree>
    <p:extLst>
      <p:ext uri="{BB962C8B-B14F-4D97-AF65-F5344CB8AC3E}">
        <p14:creationId xmlns:p14="http://schemas.microsoft.com/office/powerpoint/2010/main" val="2834937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Two </a:t>
            </a:r>
            <a:r>
              <a:rPr lang="en-US" dirty="0"/>
              <a:t>categories of metals: </a:t>
            </a:r>
          </a:p>
          <a:p>
            <a:pPr lvl="1"/>
            <a:r>
              <a:rPr lang="en-US" dirty="0"/>
              <a:t>B</a:t>
            </a:r>
            <a:r>
              <a:rPr lang="en-US" dirty="0" smtClean="0"/>
              <a:t>urn </a:t>
            </a:r>
            <a:r>
              <a:rPr lang="en-US" dirty="0"/>
              <a:t>on their surface</a:t>
            </a:r>
          </a:p>
          <a:p>
            <a:pPr lvl="1"/>
            <a:r>
              <a:rPr lang="en-US" dirty="0"/>
              <a:t>B</a:t>
            </a:r>
            <a:r>
              <a:rPr lang="en-US" dirty="0" smtClean="0"/>
              <a:t>urn </a:t>
            </a:r>
            <a:r>
              <a:rPr lang="en-US" dirty="0"/>
              <a:t>in the vapor </a:t>
            </a:r>
            <a:r>
              <a:rPr lang="en-US" dirty="0" smtClean="0"/>
              <a:t>phase</a:t>
            </a:r>
            <a:endParaRPr lang="en-US" dirty="0"/>
          </a:p>
        </p:txBody>
      </p:sp>
      <p:pic>
        <p:nvPicPr>
          <p:cNvPr id="4" name="Picture 3" descr="9780763757175_CH09_TABLE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856" y="2990088"/>
            <a:ext cx="5809488" cy="3182112"/>
          </a:xfrm>
          <a:prstGeom prst="rect">
            <a:avLst/>
          </a:prstGeom>
        </p:spPr>
      </p:pic>
    </p:spTree>
    <p:extLst>
      <p:ext uri="{BB962C8B-B14F-4D97-AF65-F5344CB8AC3E}">
        <p14:creationId xmlns:p14="http://schemas.microsoft.com/office/powerpoint/2010/main" val="2734086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a:bodyPr>
          <a:lstStyle/>
          <a:p>
            <a:r>
              <a:rPr lang="en-US" dirty="0"/>
              <a:t>F</a:t>
            </a:r>
            <a:r>
              <a:rPr lang="en-US" dirty="0" smtClean="0"/>
              <a:t>lame </a:t>
            </a:r>
            <a:r>
              <a:rPr lang="en-US" dirty="0"/>
              <a:t>temperature of a metal is limited by the boiling point (T</a:t>
            </a:r>
            <a:r>
              <a:rPr lang="en-US" baseline="-25000" dirty="0"/>
              <a:t>BP</a:t>
            </a:r>
            <a:r>
              <a:rPr lang="en-US" dirty="0"/>
              <a:t>) of its oxide. </a:t>
            </a:r>
          </a:p>
          <a:p>
            <a:r>
              <a:rPr lang="en-US" dirty="0" smtClean="0"/>
              <a:t>Hot </a:t>
            </a:r>
            <a:r>
              <a:rPr lang="en-US" dirty="0"/>
              <a:t>metals can react rapidly and exothermically with water to form </a:t>
            </a:r>
            <a:r>
              <a:rPr lang="en-US" dirty="0" smtClean="0"/>
              <a:t>hydrogen: </a:t>
            </a:r>
            <a:endParaRPr lang="en-US" dirty="0"/>
          </a:p>
          <a:p>
            <a:pPr lvl="1"/>
            <a:r>
              <a:rPr lang="en-US" dirty="0" smtClean="0"/>
              <a:t>2 </a:t>
            </a:r>
            <a:r>
              <a:rPr lang="en-US" dirty="0"/>
              <a:t>Al + 3 H</a:t>
            </a:r>
            <a:r>
              <a:rPr lang="en-US" baseline="-25000" dirty="0"/>
              <a:t>2</a:t>
            </a:r>
            <a:r>
              <a:rPr lang="en-US" dirty="0"/>
              <a:t>O</a:t>
            </a:r>
            <a:r>
              <a:rPr lang="en-US" baseline="-25000" dirty="0"/>
              <a:t>liq</a:t>
            </a:r>
            <a:r>
              <a:rPr lang="en-US" dirty="0"/>
              <a:t> → Al</a:t>
            </a:r>
            <a:r>
              <a:rPr lang="en-US" baseline="-25000" dirty="0"/>
              <a:t>2</a:t>
            </a:r>
            <a:r>
              <a:rPr lang="en-US" dirty="0"/>
              <a:t>O</a:t>
            </a:r>
            <a:r>
              <a:rPr lang="en-US" baseline="-25000" dirty="0"/>
              <a:t>3</a:t>
            </a:r>
            <a:r>
              <a:rPr lang="en-US" dirty="0"/>
              <a:t> + 3 H</a:t>
            </a:r>
            <a:r>
              <a:rPr lang="en-US" baseline="-25000" dirty="0"/>
              <a:t>2 </a:t>
            </a:r>
            <a:r>
              <a:rPr lang="en-US" dirty="0"/>
              <a:t>+ </a:t>
            </a:r>
            <a:r>
              <a:rPr lang="en-US" dirty="0" smtClean="0"/>
              <a:t>819 kJ</a:t>
            </a:r>
            <a:endParaRPr lang="en-US" dirty="0"/>
          </a:p>
          <a:p>
            <a:pPr marL="0" indent="0">
              <a:buNone/>
            </a:pPr>
            <a:endParaRPr lang="en-US" dirty="0"/>
          </a:p>
        </p:txBody>
      </p:sp>
    </p:spTree>
    <p:extLst>
      <p:ext uri="{BB962C8B-B14F-4D97-AF65-F5344CB8AC3E}">
        <p14:creationId xmlns:p14="http://schemas.microsoft.com/office/powerpoint/2010/main" val="3396879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fontScale="77500" lnSpcReduction="20000"/>
          </a:bodyPr>
          <a:lstStyle/>
          <a:p>
            <a:r>
              <a:rPr lang="en-US" dirty="0" smtClean="0"/>
              <a:t>Magnesium can </a:t>
            </a:r>
            <a:r>
              <a:rPr lang="en-US" dirty="0"/>
              <a:t>ignite under some conditions at </a:t>
            </a:r>
            <a:r>
              <a:rPr lang="en-US" dirty="0" smtClean="0"/>
              <a:t>932 °</a:t>
            </a:r>
            <a:r>
              <a:rPr lang="en-US" dirty="0"/>
              <a:t>F.</a:t>
            </a:r>
          </a:p>
          <a:p>
            <a:pPr lvl="1"/>
            <a:r>
              <a:rPr lang="en-US" dirty="0" smtClean="0"/>
              <a:t>Some </a:t>
            </a:r>
            <a:r>
              <a:rPr lang="en-US" dirty="0"/>
              <a:t>magnesium alloys have lower ignition temperatures.</a:t>
            </a:r>
          </a:p>
          <a:p>
            <a:pPr lvl="1"/>
            <a:r>
              <a:rPr lang="en-US" dirty="0" smtClean="0"/>
              <a:t>Molten </a:t>
            </a:r>
            <a:r>
              <a:rPr lang="en-US" dirty="0"/>
              <a:t>magnesium in contact with iron oxide produces a highly energetic thermite reaction: </a:t>
            </a:r>
          </a:p>
          <a:p>
            <a:pPr lvl="2"/>
            <a:r>
              <a:rPr lang="en-US" dirty="0" smtClean="0"/>
              <a:t>3 </a:t>
            </a:r>
            <a:r>
              <a:rPr lang="en-US" dirty="0"/>
              <a:t>Mg + Fe</a:t>
            </a:r>
            <a:r>
              <a:rPr lang="en-US" baseline="-25000" dirty="0"/>
              <a:t>2</a:t>
            </a:r>
            <a:r>
              <a:rPr lang="en-US" dirty="0"/>
              <a:t>O</a:t>
            </a:r>
            <a:r>
              <a:rPr lang="en-US" baseline="-25000" dirty="0"/>
              <a:t>3</a:t>
            </a:r>
            <a:r>
              <a:rPr lang="en-US" dirty="0"/>
              <a:t> → 3 </a:t>
            </a:r>
            <a:r>
              <a:rPr lang="en-US" dirty="0" err="1"/>
              <a:t>MgO</a:t>
            </a:r>
            <a:r>
              <a:rPr lang="en-US" dirty="0"/>
              <a:t> + 2 Fe + 971 kJ</a:t>
            </a:r>
          </a:p>
          <a:p>
            <a:pPr lvl="1"/>
            <a:r>
              <a:rPr lang="en-US" dirty="0" smtClean="0"/>
              <a:t>When </a:t>
            </a:r>
            <a:r>
              <a:rPr lang="en-US" dirty="0"/>
              <a:t>finely divided, magnesium burns in an atmosphere of any of the following pure gases to yield: </a:t>
            </a:r>
          </a:p>
          <a:p>
            <a:pPr lvl="2"/>
            <a:r>
              <a:rPr lang="en-US" dirty="0" smtClean="0"/>
              <a:t>Steam</a:t>
            </a:r>
            <a:r>
              <a:rPr lang="en-US" dirty="0"/>
              <a:t>: </a:t>
            </a:r>
            <a:r>
              <a:rPr lang="en-US" dirty="0" err="1"/>
              <a:t>MgO</a:t>
            </a:r>
            <a:r>
              <a:rPr lang="en-US" dirty="0"/>
              <a:t> + H</a:t>
            </a:r>
            <a:r>
              <a:rPr lang="en-US" baseline="-25000" dirty="0"/>
              <a:t>2</a:t>
            </a:r>
            <a:endParaRPr lang="en-US" dirty="0"/>
          </a:p>
          <a:p>
            <a:pPr lvl="2"/>
            <a:r>
              <a:rPr lang="en-US" dirty="0" smtClean="0"/>
              <a:t>Carbon </a:t>
            </a:r>
            <a:r>
              <a:rPr lang="en-US" dirty="0"/>
              <a:t>dioxide: </a:t>
            </a:r>
            <a:r>
              <a:rPr lang="en-US" dirty="0" err="1"/>
              <a:t>MgO</a:t>
            </a:r>
            <a:r>
              <a:rPr lang="en-US" dirty="0"/>
              <a:t> + CO</a:t>
            </a:r>
          </a:p>
          <a:p>
            <a:pPr lvl="2"/>
            <a:r>
              <a:rPr lang="en-US" dirty="0" smtClean="0"/>
              <a:t>Nitrogen</a:t>
            </a:r>
            <a:r>
              <a:rPr lang="en-US" dirty="0"/>
              <a:t>: Mg</a:t>
            </a:r>
            <a:r>
              <a:rPr lang="en-US" baseline="-25000" dirty="0"/>
              <a:t>3</a:t>
            </a:r>
            <a:r>
              <a:rPr lang="en-US" dirty="0"/>
              <a:t>N</a:t>
            </a:r>
            <a:r>
              <a:rPr lang="en-US" baseline="-25000" dirty="0"/>
              <a:t>2</a:t>
            </a:r>
            <a:endParaRPr lang="en-US" dirty="0"/>
          </a:p>
          <a:p>
            <a:pPr lvl="2"/>
            <a:r>
              <a:rPr lang="en-US" dirty="0" err="1" smtClean="0"/>
              <a:t>Halon</a:t>
            </a:r>
            <a:r>
              <a:rPr lang="en-US" dirty="0" smtClean="0"/>
              <a:t> </a:t>
            </a:r>
            <a:r>
              <a:rPr lang="en-US" dirty="0"/>
              <a:t>1301 (CF</a:t>
            </a:r>
            <a:r>
              <a:rPr lang="en-US" baseline="-25000" dirty="0"/>
              <a:t>3</a:t>
            </a:r>
            <a:r>
              <a:rPr lang="en-US" dirty="0"/>
              <a:t>Br): MgF</a:t>
            </a:r>
            <a:r>
              <a:rPr lang="en-US" baseline="-25000" dirty="0"/>
              <a:t>2</a:t>
            </a:r>
            <a:r>
              <a:rPr lang="en-US" dirty="0"/>
              <a:t>, </a:t>
            </a:r>
            <a:r>
              <a:rPr lang="en-US" dirty="0" err="1"/>
              <a:t>MgFBr</a:t>
            </a:r>
            <a:r>
              <a:rPr lang="en-US" dirty="0"/>
              <a:t>, MgBr</a:t>
            </a:r>
            <a:r>
              <a:rPr lang="en-US" baseline="-25000" dirty="0"/>
              <a:t>2</a:t>
            </a:r>
            <a:r>
              <a:rPr lang="en-US" dirty="0"/>
              <a:t>, C</a:t>
            </a:r>
          </a:p>
          <a:p>
            <a:pPr marL="0" indent="0">
              <a:buNone/>
            </a:pPr>
            <a:endParaRPr lang="en-US" dirty="0"/>
          </a:p>
        </p:txBody>
      </p:sp>
    </p:spTree>
    <p:extLst>
      <p:ext uri="{BB962C8B-B14F-4D97-AF65-F5344CB8AC3E}">
        <p14:creationId xmlns:p14="http://schemas.microsoft.com/office/powerpoint/2010/main" val="427275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fontScale="92500"/>
          </a:bodyPr>
          <a:lstStyle/>
          <a:p>
            <a:r>
              <a:rPr lang="en-US" dirty="0" smtClean="0"/>
              <a:t>Aluminum: </a:t>
            </a:r>
          </a:p>
          <a:p>
            <a:pPr lvl="1"/>
            <a:r>
              <a:rPr lang="en-US" dirty="0"/>
              <a:t>H</a:t>
            </a:r>
            <a:r>
              <a:rPr lang="en-US" dirty="0" smtClean="0"/>
              <a:t>igher </a:t>
            </a:r>
            <a:r>
              <a:rPr lang="en-US" dirty="0"/>
              <a:t>boiling </a:t>
            </a:r>
            <a:r>
              <a:rPr lang="en-US" dirty="0" smtClean="0"/>
              <a:t>point</a:t>
            </a:r>
            <a:endParaRPr lang="en-US" dirty="0">
              <a:solidFill>
                <a:srgbClr val="FF0000"/>
              </a:solidFill>
            </a:endParaRPr>
          </a:p>
          <a:p>
            <a:pPr lvl="1"/>
            <a:r>
              <a:rPr lang="en-US" dirty="0"/>
              <a:t>P</a:t>
            </a:r>
            <a:r>
              <a:rPr lang="en-US" dirty="0" smtClean="0"/>
              <a:t>owder is </a:t>
            </a:r>
            <a:r>
              <a:rPr lang="en-US" dirty="0"/>
              <a:t>used in solid propellant rocket fuels.</a:t>
            </a:r>
          </a:p>
          <a:p>
            <a:pPr lvl="1"/>
            <a:r>
              <a:rPr lang="en-US" dirty="0"/>
              <a:t>P</a:t>
            </a:r>
            <a:r>
              <a:rPr lang="en-US" dirty="0" smtClean="0"/>
              <a:t>owder </a:t>
            </a:r>
            <a:r>
              <a:rPr lang="en-US" dirty="0"/>
              <a:t>reacts violently with halogenated liquids (common solvents and fire suppressants).</a:t>
            </a:r>
          </a:p>
          <a:p>
            <a:pPr lvl="1"/>
            <a:r>
              <a:rPr lang="en-US" dirty="0"/>
              <a:t>R</a:t>
            </a:r>
            <a:r>
              <a:rPr lang="en-US" dirty="0" smtClean="0"/>
              <a:t>eacts </a:t>
            </a:r>
            <a:r>
              <a:rPr lang="en-US" dirty="0"/>
              <a:t>with iron oxide in a thermite reaction to produce temperatures high enough to melt </a:t>
            </a:r>
            <a:r>
              <a:rPr lang="en-US" dirty="0" smtClean="0"/>
              <a:t>steel</a:t>
            </a:r>
            <a:endParaRPr lang="en-US" dirty="0"/>
          </a:p>
          <a:p>
            <a:pPr lvl="1"/>
            <a:r>
              <a:rPr lang="en-US" dirty="0"/>
              <a:t>W</a:t>
            </a:r>
            <a:r>
              <a:rPr lang="en-US" dirty="0" smtClean="0"/>
              <a:t>ill </a:t>
            </a:r>
            <a:r>
              <a:rPr lang="en-US" dirty="0"/>
              <a:t>not burn in </a:t>
            </a:r>
            <a:r>
              <a:rPr lang="en-US" dirty="0" smtClean="0"/>
              <a:t>nitrogen </a:t>
            </a:r>
            <a:endParaRPr lang="en-US" dirty="0"/>
          </a:p>
          <a:p>
            <a:endParaRPr lang="en-US" dirty="0"/>
          </a:p>
        </p:txBody>
      </p:sp>
    </p:spTree>
    <p:extLst>
      <p:ext uri="{BB962C8B-B14F-4D97-AF65-F5344CB8AC3E}">
        <p14:creationId xmlns:p14="http://schemas.microsoft.com/office/powerpoint/2010/main" val="3781536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a:bodyPr>
          <a:lstStyle/>
          <a:p>
            <a:r>
              <a:rPr lang="en-US" dirty="0" smtClean="0"/>
              <a:t>Iron </a:t>
            </a:r>
            <a:r>
              <a:rPr lang="en-US" dirty="0"/>
              <a:t>and steel can burn in pure </a:t>
            </a:r>
            <a:r>
              <a:rPr lang="en-US" dirty="0" smtClean="0"/>
              <a:t>oxygen</a:t>
            </a:r>
            <a:r>
              <a:rPr lang="en-US" dirty="0" smtClean="0">
                <a:solidFill>
                  <a:srgbClr val="FF0000"/>
                </a:solidFill>
              </a:rPr>
              <a:t>.</a:t>
            </a:r>
            <a:r>
              <a:rPr lang="en-US" dirty="0" smtClean="0"/>
              <a:t> </a:t>
            </a:r>
            <a:endParaRPr lang="en-US" dirty="0"/>
          </a:p>
          <a:p>
            <a:pPr lvl="1"/>
            <a:r>
              <a:rPr lang="en-US" dirty="0" smtClean="0"/>
              <a:t>Fine </a:t>
            </a:r>
            <a:r>
              <a:rPr lang="en-US" dirty="0"/>
              <a:t>steel wool or steel dust can ignite.</a:t>
            </a:r>
          </a:p>
          <a:p>
            <a:r>
              <a:rPr lang="en-US" dirty="0" smtClean="0"/>
              <a:t>Massive </a:t>
            </a:r>
            <a:r>
              <a:rPr lang="en-US" dirty="0"/>
              <a:t>pieces of titanium generally cannot be ignited.</a:t>
            </a:r>
          </a:p>
          <a:p>
            <a:pPr lvl="1"/>
            <a:r>
              <a:rPr lang="en-US" dirty="0"/>
              <a:t>F</a:t>
            </a:r>
            <a:r>
              <a:rPr lang="en-US" dirty="0" smtClean="0"/>
              <a:t>ine </a:t>
            </a:r>
            <a:r>
              <a:rPr lang="en-US" dirty="0"/>
              <a:t>turnings or thin chips </a:t>
            </a:r>
            <a:r>
              <a:rPr lang="en-US" dirty="0" smtClean="0"/>
              <a:t>will </a:t>
            </a:r>
            <a:r>
              <a:rPr lang="en-US" dirty="0"/>
              <a:t>burn vigorously. </a:t>
            </a:r>
          </a:p>
          <a:p>
            <a:pPr lvl="1"/>
            <a:r>
              <a:rPr lang="en-US" dirty="0" smtClean="0"/>
              <a:t>Titanium </a:t>
            </a:r>
            <a:r>
              <a:rPr lang="en-US" dirty="0"/>
              <a:t>dust clouds can ignite.  </a:t>
            </a:r>
          </a:p>
          <a:p>
            <a:endParaRPr lang="en-US" dirty="0"/>
          </a:p>
        </p:txBody>
      </p:sp>
    </p:spTree>
    <p:extLst>
      <p:ext uri="{BB962C8B-B14F-4D97-AF65-F5344CB8AC3E}">
        <p14:creationId xmlns:p14="http://schemas.microsoft.com/office/powerpoint/2010/main" val="397428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a:t>
            </a:r>
            <a:r>
              <a:rPr lang="en-US" dirty="0" smtClean="0"/>
              <a:t>Products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burning behavior of products is measured with large-scale </a:t>
            </a:r>
            <a:r>
              <a:rPr lang="en-US" dirty="0" smtClean="0"/>
              <a:t>tests, </a:t>
            </a:r>
            <a:r>
              <a:rPr lang="en-US" dirty="0"/>
              <a:t>while fire properties of materials are determined in bench-scale tests. </a:t>
            </a:r>
          </a:p>
          <a:p>
            <a:endParaRPr lang="en-US" dirty="0"/>
          </a:p>
        </p:txBody>
      </p:sp>
    </p:spTree>
    <p:extLst>
      <p:ext uri="{BB962C8B-B14F-4D97-AF65-F5344CB8AC3E}">
        <p14:creationId xmlns:p14="http://schemas.microsoft.com/office/powerpoint/2010/main" val="53354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a:bodyPr>
          <a:lstStyle/>
          <a:p>
            <a:r>
              <a:rPr lang="en-US" dirty="0" smtClean="0"/>
              <a:t>Alkali </a:t>
            </a:r>
            <a:r>
              <a:rPr lang="en-US" dirty="0"/>
              <a:t>metals (lithium, sodium, potassium) have low melting </a:t>
            </a:r>
            <a:r>
              <a:rPr lang="en-US" dirty="0" smtClean="0"/>
              <a:t>points</a:t>
            </a:r>
            <a:r>
              <a:rPr lang="en-US" dirty="0" smtClean="0">
                <a:solidFill>
                  <a:srgbClr val="000000"/>
                </a:solidFill>
              </a:rPr>
              <a:t>.</a:t>
            </a:r>
            <a:endParaRPr lang="en-US" dirty="0">
              <a:solidFill>
                <a:srgbClr val="000000"/>
              </a:solidFill>
            </a:endParaRPr>
          </a:p>
          <a:p>
            <a:pPr lvl="1"/>
            <a:r>
              <a:rPr lang="en-US" dirty="0" smtClean="0"/>
              <a:t>On </a:t>
            </a:r>
            <a:r>
              <a:rPr lang="en-US" dirty="0"/>
              <a:t>contact with water at room temperature, sodium and potassium generate hydrogen exothermically and burst into flame spontaneously. </a:t>
            </a:r>
          </a:p>
          <a:p>
            <a:pPr lvl="1"/>
            <a:r>
              <a:rPr lang="en-US" dirty="0" smtClean="0"/>
              <a:t>Alkali </a:t>
            </a:r>
            <a:r>
              <a:rPr lang="en-US" dirty="0"/>
              <a:t>metals can be ignited by heating in dry </a:t>
            </a:r>
            <a:r>
              <a:rPr lang="en-US" dirty="0" smtClean="0"/>
              <a:t>air</a:t>
            </a:r>
            <a:r>
              <a:rPr lang="en-US" dirty="0" smtClean="0">
                <a:solidFill>
                  <a:srgbClr val="000000"/>
                </a:solidFill>
              </a:rPr>
              <a:t>.</a:t>
            </a:r>
            <a:r>
              <a:rPr lang="en-US" dirty="0" smtClean="0"/>
              <a:t> </a:t>
            </a:r>
            <a:endParaRPr lang="en-US" dirty="0"/>
          </a:p>
          <a:p>
            <a:pPr lvl="1"/>
            <a:r>
              <a:rPr lang="en-US" dirty="0" smtClean="0"/>
              <a:t>Lithium </a:t>
            </a:r>
            <a:r>
              <a:rPr lang="en-US" dirty="0"/>
              <a:t>can burn in pure nitrogen. </a:t>
            </a:r>
          </a:p>
          <a:p>
            <a:endParaRPr lang="en-US" dirty="0"/>
          </a:p>
        </p:txBody>
      </p:sp>
    </p:spTree>
    <p:extLst>
      <p:ext uri="{BB962C8B-B14F-4D97-AF65-F5344CB8AC3E}">
        <p14:creationId xmlns:p14="http://schemas.microsoft.com/office/powerpoint/2010/main" val="35504799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a:t>
            </a:r>
          </a:p>
        </p:txBody>
      </p:sp>
      <p:sp>
        <p:nvSpPr>
          <p:cNvPr id="3" name="Content Placeholder 2"/>
          <p:cNvSpPr>
            <a:spLocks noGrp="1"/>
          </p:cNvSpPr>
          <p:nvPr>
            <p:ph idx="1"/>
          </p:nvPr>
        </p:nvSpPr>
        <p:spPr/>
        <p:txBody>
          <a:bodyPr>
            <a:normAutofit/>
          </a:bodyPr>
          <a:lstStyle/>
          <a:p>
            <a:r>
              <a:rPr lang="en-US" i="1" dirty="0" err="1" smtClean="0"/>
              <a:t>NaK</a:t>
            </a:r>
            <a:r>
              <a:rPr lang="en-US" dirty="0" smtClean="0"/>
              <a:t> is a sodium–potassium alloy with a low melting point.  </a:t>
            </a:r>
          </a:p>
          <a:p>
            <a:pPr lvl="1"/>
            <a:r>
              <a:rPr lang="en-US" dirty="0" smtClean="0"/>
              <a:t>Used as a heat-transfer fluid</a:t>
            </a:r>
          </a:p>
          <a:p>
            <a:pPr lvl="1"/>
            <a:r>
              <a:rPr lang="en-US" dirty="0" smtClean="0"/>
              <a:t>Fire properties resemble those of sodium and potassium</a:t>
            </a:r>
            <a:r>
              <a:rPr lang="en-US" dirty="0" smtClean="0">
                <a:solidFill>
                  <a:srgbClr val="FF0000"/>
                </a:solidFill>
              </a:rPr>
              <a:t>.</a:t>
            </a:r>
            <a:endParaRPr lang="en-US" dirty="0" smtClean="0"/>
          </a:p>
          <a:p>
            <a:endParaRPr lang="en-US" dirty="0"/>
          </a:p>
        </p:txBody>
      </p:sp>
    </p:spTree>
    <p:extLst>
      <p:ext uri="{BB962C8B-B14F-4D97-AF65-F5344CB8AC3E}">
        <p14:creationId xmlns:p14="http://schemas.microsoft.com/office/powerpoint/2010/main" val="972112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Exothermic </a:t>
            </a:r>
            <a:r>
              <a:rPr lang="en-US" dirty="0" smtClean="0"/>
              <a:t>Materials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material that can undergo chemical reaction that releases heat without an additional oxidizer, such as oxygen from the </a:t>
            </a:r>
            <a:r>
              <a:rPr lang="en-US" dirty="0" smtClean="0"/>
              <a:t>air </a:t>
            </a:r>
            <a:endParaRPr lang="en-US" dirty="0"/>
          </a:p>
          <a:p>
            <a:r>
              <a:rPr lang="en-US" dirty="0" smtClean="0"/>
              <a:t>Easier </a:t>
            </a:r>
            <a:r>
              <a:rPr lang="en-US" dirty="0"/>
              <a:t>ignition, faster fire growth, higher flame temperatures, </a:t>
            </a:r>
            <a:r>
              <a:rPr lang="en-US" dirty="0" smtClean="0"/>
              <a:t>more </a:t>
            </a:r>
            <a:r>
              <a:rPr lang="en-US" dirty="0"/>
              <a:t>difficult to </a:t>
            </a:r>
            <a:r>
              <a:rPr lang="en-US" dirty="0" smtClean="0"/>
              <a:t>extinguish </a:t>
            </a:r>
            <a:endParaRPr lang="en-US" dirty="0"/>
          </a:p>
          <a:p>
            <a:pPr marL="0" indent="0">
              <a:buNone/>
            </a:pPr>
            <a:endParaRPr lang="en-US" dirty="0"/>
          </a:p>
        </p:txBody>
      </p:sp>
    </p:spTree>
    <p:extLst>
      <p:ext uri="{BB962C8B-B14F-4D97-AF65-F5344CB8AC3E}">
        <p14:creationId xmlns:p14="http://schemas.microsoft.com/office/powerpoint/2010/main" val="272996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Exothermic Materials</a:t>
            </a:r>
          </a:p>
        </p:txBody>
      </p:sp>
      <p:sp>
        <p:nvSpPr>
          <p:cNvPr id="3" name="Content Placeholder 2"/>
          <p:cNvSpPr>
            <a:spLocks noGrp="1"/>
          </p:cNvSpPr>
          <p:nvPr>
            <p:ph idx="1"/>
          </p:nvPr>
        </p:nvSpPr>
        <p:spPr/>
        <p:txBody>
          <a:bodyPr>
            <a:normAutofit/>
          </a:bodyPr>
          <a:lstStyle/>
          <a:p>
            <a:r>
              <a:rPr lang="en-US" dirty="0" smtClean="0"/>
              <a:t>Heat </a:t>
            </a:r>
            <a:r>
              <a:rPr lang="en-US" dirty="0"/>
              <a:t>release </a:t>
            </a:r>
            <a:r>
              <a:rPr lang="en-US" dirty="0" smtClean="0"/>
              <a:t>processes</a:t>
            </a:r>
            <a:r>
              <a:rPr lang="en-US" dirty="0"/>
              <a:t>: </a:t>
            </a:r>
          </a:p>
          <a:p>
            <a:pPr lvl="1"/>
            <a:r>
              <a:rPr lang="en-US" dirty="0" smtClean="0"/>
              <a:t>Thermal instability</a:t>
            </a:r>
            <a:endParaRPr lang="en-US" dirty="0"/>
          </a:p>
          <a:p>
            <a:pPr lvl="1"/>
            <a:r>
              <a:rPr lang="en-US" dirty="0" smtClean="0"/>
              <a:t>Self-polymerization</a:t>
            </a:r>
            <a:endParaRPr lang="en-US" dirty="0"/>
          </a:p>
          <a:p>
            <a:pPr lvl="1"/>
            <a:r>
              <a:rPr lang="en-US" dirty="0" smtClean="0"/>
              <a:t>Intramolecular oxidation–reduction </a:t>
            </a:r>
            <a:endParaRPr lang="en-US" dirty="0"/>
          </a:p>
          <a:p>
            <a:pPr lvl="1"/>
            <a:r>
              <a:rPr lang="en-US" dirty="0" smtClean="0"/>
              <a:t>Oxidizing </a:t>
            </a:r>
            <a:r>
              <a:rPr lang="en-US" dirty="0"/>
              <a:t>agent in contact with a reducing </a:t>
            </a:r>
            <a:r>
              <a:rPr lang="en-US" dirty="0" smtClean="0"/>
              <a:t>agent</a:t>
            </a:r>
            <a:endParaRPr lang="en-US" dirty="0"/>
          </a:p>
          <a:p>
            <a:endParaRPr lang="en-US" dirty="0"/>
          </a:p>
        </p:txBody>
      </p:sp>
    </p:spTree>
    <p:extLst>
      <p:ext uri="{BB962C8B-B14F-4D97-AF65-F5344CB8AC3E}">
        <p14:creationId xmlns:p14="http://schemas.microsoft.com/office/powerpoint/2010/main" val="2236491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Exothermic Materials</a:t>
            </a:r>
          </a:p>
        </p:txBody>
      </p:sp>
      <p:sp>
        <p:nvSpPr>
          <p:cNvPr id="3" name="Content Placeholder 2"/>
          <p:cNvSpPr>
            <a:spLocks noGrp="1"/>
          </p:cNvSpPr>
          <p:nvPr>
            <p:ph idx="1"/>
          </p:nvPr>
        </p:nvSpPr>
        <p:spPr/>
        <p:txBody>
          <a:bodyPr>
            <a:normAutofit/>
          </a:bodyPr>
          <a:lstStyle/>
          <a:p>
            <a:r>
              <a:rPr lang="en-US" dirty="0" smtClean="0"/>
              <a:t>Oxidizers </a:t>
            </a:r>
            <a:r>
              <a:rPr lang="en-US" dirty="0"/>
              <a:t>might get mixed with common materials </a:t>
            </a:r>
            <a:r>
              <a:rPr lang="en-US" dirty="0" smtClean="0"/>
              <a:t>and </a:t>
            </a:r>
            <a:r>
              <a:rPr lang="en-US" dirty="0"/>
              <a:t>react exothermically.  </a:t>
            </a:r>
          </a:p>
          <a:p>
            <a:r>
              <a:rPr lang="en-US" dirty="0" smtClean="0"/>
              <a:t>Common classes: </a:t>
            </a:r>
            <a:endParaRPr lang="en-US" dirty="0"/>
          </a:p>
          <a:p>
            <a:pPr lvl="1"/>
            <a:r>
              <a:rPr lang="en-US" dirty="0" smtClean="0"/>
              <a:t>Nitric </a:t>
            </a:r>
            <a:r>
              <a:rPr lang="en-US" dirty="0"/>
              <a:t>acid and salts</a:t>
            </a:r>
          </a:p>
          <a:p>
            <a:pPr lvl="1"/>
            <a:r>
              <a:rPr lang="en-US" dirty="0" err="1" smtClean="0"/>
              <a:t>Perchloric</a:t>
            </a:r>
            <a:r>
              <a:rPr lang="en-US" dirty="0" smtClean="0"/>
              <a:t> </a:t>
            </a:r>
            <a:r>
              <a:rPr lang="en-US" dirty="0"/>
              <a:t>acid and salts</a:t>
            </a:r>
          </a:p>
          <a:p>
            <a:pPr lvl="1"/>
            <a:r>
              <a:rPr lang="en-US" dirty="0" smtClean="0"/>
              <a:t>Chromic </a:t>
            </a:r>
            <a:r>
              <a:rPr lang="en-US" dirty="0"/>
              <a:t>acid and salts</a:t>
            </a:r>
          </a:p>
          <a:p>
            <a:pPr lvl="1"/>
            <a:r>
              <a:rPr lang="en-US" dirty="0" err="1" smtClean="0"/>
              <a:t>Permanganic</a:t>
            </a:r>
            <a:r>
              <a:rPr lang="en-US" dirty="0" smtClean="0"/>
              <a:t> </a:t>
            </a:r>
            <a:r>
              <a:rPr lang="en-US" dirty="0"/>
              <a:t>acid and salts</a:t>
            </a:r>
          </a:p>
          <a:p>
            <a:endParaRPr lang="en-US" dirty="0"/>
          </a:p>
        </p:txBody>
      </p:sp>
    </p:spTree>
    <p:extLst>
      <p:ext uri="{BB962C8B-B14F-4D97-AF65-F5344CB8AC3E}">
        <p14:creationId xmlns:p14="http://schemas.microsoft.com/office/powerpoint/2010/main" val="3911568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Exothermic Materials</a:t>
            </a:r>
          </a:p>
        </p:txBody>
      </p:sp>
      <p:sp>
        <p:nvSpPr>
          <p:cNvPr id="3" name="Content Placeholder 2"/>
          <p:cNvSpPr>
            <a:spLocks noGrp="1"/>
          </p:cNvSpPr>
          <p:nvPr>
            <p:ph idx="1"/>
          </p:nvPr>
        </p:nvSpPr>
        <p:spPr/>
        <p:txBody>
          <a:bodyPr>
            <a:normAutofit/>
          </a:bodyPr>
          <a:lstStyle/>
          <a:p>
            <a:r>
              <a:rPr lang="en-US" dirty="0" smtClean="0"/>
              <a:t>Common classes: </a:t>
            </a:r>
            <a:endParaRPr lang="en-US" dirty="0"/>
          </a:p>
          <a:p>
            <a:pPr lvl="1"/>
            <a:r>
              <a:rPr lang="en-US" dirty="0" smtClean="0"/>
              <a:t>Fluorine</a:t>
            </a:r>
            <a:r>
              <a:rPr lang="en-US" dirty="0"/>
              <a:t>, chlorine, bromine, and iodine</a:t>
            </a:r>
          </a:p>
          <a:p>
            <a:pPr lvl="1"/>
            <a:r>
              <a:rPr lang="en-US" dirty="0" smtClean="0"/>
              <a:t>Inorganic </a:t>
            </a:r>
            <a:r>
              <a:rPr lang="en-US" dirty="0"/>
              <a:t>peroxides</a:t>
            </a:r>
          </a:p>
          <a:p>
            <a:pPr lvl="1"/>
            <a:r>
              <a:rPr lang="en-US" dirty="0" smtClean="0"/>
              <a:t>Calcium </a:t>
            </a:r>
            <a:r>
              <a:rPr lang="en-US" dirty="0"/>
              <a:t>hypochlorite</a:t>
            </a:r>
          </a:p>
          <a:p>
            <a:pPr lvl="1"/>
            <a:r>
              <a:rPr lang="en-US" dirty="0" smtClean="0"/>
              <a:t>Potassium </a:t>
            </a:r>
            <a:r>
              <a:rPr lang="en-US" dirty="0" err="1"/>
              <a:t>persulfate</a:t>
            </a:r>
            <a:endParaRPr lang="en-US" dirty="0"/>
          </a:p>
          <a:p>
            <a:pPr lvl="1"/>
            <a:r>
              <a:rPr lang="en-US" dirty="0" smtClean="0"/>
              <a:t>Manganese </a:t>
            </a:r>
            <a:r>
              <a:rPr lang="en-US" dirty="0"/>
              <a:t>dioxide</a:t>
            </a:r>
          </a:p>
          <a:p>
            <a:pPr lvl="1"/>
            <a:r>
              <a:rPr lang="en-US" dirty="0" smtClean="0"/>
              <a:t>Chlorate</a:t>
            </a:r>
            <a:r>
              <a:rPr lang="en-US" dirty="0"/>
              <a:t>, bromate, and iodate salts </a:t>
            </a:r>
          </a:p>
          <a:p>
            <a:endParaRPr lang="en-US" dirty="0"/>
          </a:p>
        </p:txBody>
      </p:sp>
    </p:spTree>
    <p:extLst>
      <p:ext uri="{BB962C8B-B14F-4D97-AF65-F5344CB8AC3E}">
        <p14:creationId xmlns:p14="http://schemas.microsoft.com/office/powerpoint/2010/main" val="30002781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The pyrolysis of a solid to form gaseous fragments can be characterized by a heat of gasification. During pyrolysis, chemical change occurs within the solid, and the chemistry of the volatiles is rarely the same as the chemistry of the </a:t>
            </a:r>
            <a:r>
              <a:rPr lang="en-US" dirty="0" smtClean="0"/>
              <a:t>solid.</a:t>
            </a:r>
            <a:endParaRPr lang="en-US" dirty="0"/>
          </a:p>
        </p:txBody>
      </p:sp>
    </p:spTree>
    <p:extLst>
      <p:ext uri="{BB962C8B-B14F-4D97-AF65-F5344CB8AC3E}">
        <p14:creationId xmlns:p14="http://schemas.microsoft.com/office/powerpoint/2010/main" val="2845538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The ignition of the </a:t>
            </a:r>
            <a:r>
              <a:rPr lang="en-US" dirty="0" err="1"/>
              <a:t>pyrolyzate</a:t>
            </a:r>
            <a:r>
              <a:rPr lang="en-US" dirty="0"/>
              <a:t> from a solid is similar to the ignition of gases and vapors, except that heat losses from the fuel surface to the interior and to the surroundings can delay or prevent the ignition.</a:t>
            </a:r>
          </a:p>
          <a:p>
            <a:pPr marL="0" indent="0">
              <a:buNone/>
            </a:pPr>
            <a:endParaRPr lang="en-US" dirty="0"/>
          </a:p>
        </p:txBody>
      </p:sp>
    </p:spTree>
    <p:extLst>
      <p:ext uri="{BB962C8B-B14F-4D97-AF65-F5344CB8AC3E}">
        <p14:creationId xmlns:p14="http://schemas.microsoft.com/office/powerpoint/2010/main" val="1174500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For a fuel to smolder or self-heat, it must be porous, its interior surfaces must react exothermically with oxygen, and the material must be a good insulator. </a:t>
            </a:r>
          </a:p>
          <a:p>
            <a:pPr marL="0" indent="0">
              <a:buNone/>
            </a:pPr>
            <a:endParaRPr lang="en-US" dirty="0"/>
          </a:p>
        </p:txBody>
      </p:sp>
    </p:spTree>
    <p:extLst>
      <p:ext uri="{BB962C8B-B14F-4D97-AF65-F5344CB8AC3E}">
        <p14:creationId xmlns:p14="http://schemas.microsoft.com/office/powerpoint/2010/main" val="33855035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Surface char formation slows burning by insulating the subsurface materials from the flame radiation and by sequestering carbon. </a:t>
            </a:r>
          </a:p>
          <a:p>
            <a:pPr marL="0" indent="0">
              <a:buNone/>
            </a:pPr>
            <a:endParaRPr lang="en-US" dirty="0"/>
          </a:p>
        </p:txBody>
      </p:sp>
    </p:spTree>
    <p:extLst>
      <p:ext uri="{BB962C8B-B14F-4D97-AF65-F5344CB8AC3E}">
        <p14:creationId xmlns:p14="http://schemas.microsoft.com/office/powerpoint/2010/main" val="262639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Pyrolysis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Pyrolysis = </a:t>
            </a:r>
            <a:r>
              <a:rPr lang="en-US" dirty="0"/>
              <a:t>decomposition process for a solid </a:t>
            </a:r>
            <a:r>
              <a:rPr lang="en-US" dirty="0" smtClean="0"/>
              <a:t>fuel</a:t>
            </a:r>
            <a:endParaRPr lang="en-US" dirty="0"/>
          </a:p>
          <a:p>
            <a:pPr lvl="1"/>
            <a:r>
              <a:rPr lang="en-US" dirty="0" smtClean="0"/>
              <a:t>Oxidative </a:t>
            </a:r>
            <a:r>
              <a:rPr lang="en-US" dirty="0"/>
              <a:t>pyrolysis </a:t>
            </a:r>
          </a:p>
          <a:p>
            <a:pPr lvl="1"/>
            <a:r>
              <a:rPr lang="en-US" dirty="0" smtClean="0"/>
              <a:t>Anaerobic </a:t>
            </a:r>
            <a:r>
              <a:rPr lang="en-US" dirty="0"/>
              <a:t>pyrolysis </a:t>
            </a:r>
            <a:r>
              <a:rPr lang="en-US" dirty="0" smtClean="0"/>
              <a:t>   </a:t>
            </a:r>
            <a:endParaRPr lang="en-US" dirty="0"/>
          </a:p>
          <a:p>
            <a:r>
              <a:rPr lang="en-US" dirty="0"/>
              <a:t>M</a:t>
            </a:r>
            <a:r>
              <a:rPr lang="en-US" dirty="0" smtClean="0"/>
              <a:t>aterial’s </a:t>
            </a:r>
            <a:r>
              <a:rPr lang="en-US" dirty="0"/>
              <a:t>temperature must </a:t>
            </a:r>
            <a:r>
              <a:rPr lang="en-US" dirty="0" smtClean="0"/>
              <a:t>be high </a:t>
            </a:r>
            <a:r>
              <a:rPr lang="en-US" dirty="0"/>
              <a:t>enough for chemical bonds to </a:t>
            </a:r>
            <a:r>
              <a:rPr lang="en-US" dirty="0" smtClean="0"/>
              <a:t>break</a:t>
            </a:r>
            <a:endParaRPr lang="en-US" dirty="0">
              <a:solidFill>
                <a:srgbClr val="FF0000"/>
              </a:solidFill>
            </a:endParaRPr>
          </a:p>
          <a:p>
            <a:pPr lvl="1"/>
            <a:r>
              <a:rPr lang="en-US" dirty="0" smtClean="0"/>
              <a:t>The </a:t>
            </a:r>
            <a:r>
              <a:rPr lang="en-US" dirty="0"/>
              <a:t>heat of gasification of a material is required (kJ/g).</a:t>
            </a:r>
          </a:p>
          <a:p>
            <a:pPr lvl="1"/>
            <a:r>
              <a:rPr lang="en-US" dirty="0" smtClean="0"/>
              <a:t>Heat </a:t>
            </a:r>
            <a:r>
              <a:rPr lang="en-US" dirty="0"/>
              <a:t>of gasification will change as the chemistry of the fuel changes.  </a:t>
            </a:r>
          </a:p>
          <a:p>
            <a:endParaRPr lang="en-US" dirty="0"/>
          </a:p>
        </p:txBody>
      </p:sp>
    </p:spTree>
    <p:extLst>
      <p:ext uri="{BB962C8B-B14F-4D97-AF65-F5344CB8AC3E}">
        <p14:creationId xmlns:p14="http://schemas.microsoft.com/office/powerpoint/2010/main" val="23579017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For solids that melt during burning, dripping or running of the liquid increases the fire spread rate due to the increase in burning surface. </a:t>
            </a:r>
            <a:r>
              <a:rPr lang="en-US" dirty="0" smtClean="0"/>
              <a:t>The </a:t>
            </a:r>
            <a:r>
              <a:rPr lang="en-US" dirty="0"/>
              <a:t>flaming liquid can also ignite other combustibles on contact. </a:t>
            </a:r>
          </a:p>
          <a:p>
            <a:pPr marL="0" indent="0">
              <a:buNone/>
            </a:pPr>
            <a:endParaRPr lang="en-US" dirty="0"/>
          </a:p>
        </p:txBody>
      </p:sp>
    </p:spTree>
    <p:extLst>
      <p:ext uri="{BB962C8B-B14F-4D97-AF65-F5344CB8AC3E}">
        <p14:creationId xmlns:p14="http://schemas.microsoft.com/office/powerpoint/2010/main" val="4946548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The burning rate depends on the radiant flux to the surface. </a:t>
            </a:r>
            <a:r>
              <a:rPr lang="en-US" dirty="0" smtClean="0"/>
              <a:t>Early </a:t>
            </a:r>
            <a:r>
              <a:rPr lang="en-US" dirty="0"/>
              <a:t>in a fire, this flux comes from the local flames; most of the flux is derived from the hot surroundings. </a:t>
            </a:r>
          </a:p>
          <a:p>
            <a:pPr marL="0" indent="0">
              <a:buNone/>
            </a:pPr>
            <a:endParaRPr lang="en-US" dirty="0"/>
          </a:p>
        </p:txBody>
      </p:sp>
    </p:spTree>
    <p:extLst>
      <p:ext uri="{BB962C8B-B14F-4D97-AF65-F5344CB8AC3E}">
        <p14:creationId xmlns:p14="http://schemas.microsoft.com/office/powerpoint/2010/main" val="2364250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The flame spread rate depends on whether the spread direction is upward (fastest), lateral (slow), or downward (slow, except when dripping occurs); the degree of radiative preheating; the thermal thickness of the solid; the ambient oxygen percentage; and the direction of any </a:t>
            </a:r>
            <a:r>
              <a:rPr lang="en-US" dirty="0" smtClean="0"/>
              <a:t>airflow</a:t>
            </a:r>
            <a:r>
              <a:rPr lang="en-US" dirty="0"/>
              <a:t>. </a:t>
            </a:r>
          </a:p>
          <a:p>
            <a:pPr marL="0" indent="0">
              <a:buNone/>
            </a:pPr>
            <a:endParaRPr lang="en-US" dirty="0"/>
          </a:p>
        </p:txBody>
      </p:sp>
    </p:spTree>
    <p:extLst>
      <p:ext uri="{BB962C8B-B14F-4D97-AF65-F5344CB8AC3E}">
        <p14:creationId xmlns:p14="http://schemas.microsoft.com/office/powerpoint/2010/main" val="3128394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lnSpcReduction="10000"/>
          </a:bodyPr>
          <a:lstStyle/>
          <a:p>
            <a:pPr lvl="0"/>
            <a:r>
              <a:rPr lang="en-US" dirty="0"/>
              <a:t>Nearly all common solid combustibles are polymers, which consist of strings of identical building blocks. Polymers are classified based on whether they are formed by addition or by condensation; synthesized by nature or by humans; linear or cross-linked; composed of a single building block or multiple building blocks; or thermoplastic, thermoset, or elastomeric.  </a:t>
            </a:r>
          </a:p>
          <a:p>
            <a:pPr marL="0" indent="0">
              <a:buNone/>
            </a:pPr>
            <a:endParaRPr lang="en-US" dirty="0"/>
          </a:p>
        </p:txBody>
      </p:sp>
    </p:spTree>
    <p:extLst>
      <p:ext uri="{BB962C8B-B14F-4D97-AF65-F5344CB8AC3E}">
        <p14:creationId xmlns:p14="http://schemas.microsoft.com/office/powerpoint/2010/main" val="26338335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Many formulations of each of the families of plastics exist, as do many different types of woods. </a:t>
            </a:r>
            <a:r>
              <a:rPr lang="en-US" dirty="0" smtClean="0"/>
              <a:t>The </a:t>
            </a:r>
            <a:r>
              <a:rPr lang="en-US" dirty="0"/>
              <a:t>burning properties of these solid combustibles can vary considerably. </a:t>
            </a:r>
          </a:p>
          <a:p>
            <a:pPr marL="0" indent="0">
              <a:buNone/>
            </a:pPr>
            <a:endParaRPr lang="en-US" dirty="0"/>
          </a:p>
        </p:txBody>
      </p:sp>
    </p:spTree>
    <p:extLst>
      <p:ext uri="{BB962C8B-B14F-4D97-AF65-F5344CB8AC3E}">
        <p14:creationId xmlns:p14="http://schemas.microsoft.com/office/powerpoint/2010/main" val="292247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Fire retardants are added to combustible materials to help them meet flammability criteria. These additives work by promoting char formation, inhibiting the flame chemistry, absorbing heat in the solid, and/or forming a barrier between the flame and the fuel surface. </a:t>
            </a:r>
          </a:p>
          <a:p>
            <a:pPr marL="0" indent="0">
              <a:buNone/>
            </a:pPr>
            <a:endParaRPr lang="en-US" dirty="0"/>
          </a:p>
        </p:txBody>
      </p:sp>
    </p:spTree>
    <p:extLst>
      <p:ext uri="{BB962C8B-B14F-4D97-AF65-F5344CB8AC3E}">
        <p14:creationId xmlns:p14="http://schemas.microsoft.com/office/powerpoint/2010/main" val="2088289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Most common combustible items consist of multiple materials</a:t>
            </a:r>
            <a:r>
              <a:rPr lang="en-US" dirty="0" smtClean="0"/>
              <a:t>. </a:t>
            </a:r>
            <a:r>
              <a:rPr lang="en-US" dirty="0"/>
              <a:t>We cannot yet quantify the fire behavior of a composite from its constituent materials. Instead, the fire performance is measured by burning the entire item or estimated from tests of small specimens of the materials or a representative composite. </a:t>
            </a:r>
          </a:p>
          <a:p>
            <a:pPr marL="0" indent="0">
              <a:buNone/>
            </a:pPr>
            <a:endParaRPr lang="en-US" dirty="0"/>
          </a:p>
        </p:txBody>
      </p:sp>
    </p:spTree>
    <p:extLst>
      <p:ext uri="{BB962C8B-B14F-4D97-AF65-F5344CB8AC3E}">
        <p14:creationId xmlns:p14="http://schemas.microsoft.com/office/powerpoint/2010/main" val="3866473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a:t>Oxygen consumption </a:t>
            </a:r>
            <a:r>
              <a:rPr lang="en-US" dirty="0" err="1"/>
              <a:t>calorimetry</a:t>
            </a:r>
            <a:r>
              <a:rPr lang="en-US" dirty="0"/>
              <a:t> is a tool for determining the rate of heat release from a product (or specimens from a product). </a:t>
            </a:r>
          </a:p>
          <a:p>
            <a:pPr marL="0" indent="0">
              <a:buNone/>
            </a:pPr>
            <a:endParaRPr lang="en-US" dirty="0"/>
          </a:p>
        </p:txBody>
      </p:sp>
    </p:spTree>
    <p:extLst>
      <p:ext uri="{BB962C8B-B14F-4D97-AF65-F5344CB8AC3E}">
        <p14:creationId xmlns:p14="http://schemas.microsoft.com/office/powerpoint/2010/main" val="367403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lstStyle/>
          <a:p>
            <a:pPr lvl="0"/>
            <a:r>
              <a:rPr lang="en-US" dirty="0" smtClean="0"/>
              <a:t>Exothermic </a:t>
            </a:r>
            <a:r>
              <a:rPr lang="en-US" dirty="0"/>
              <a:t>materials and finely divided metals pose unusual and potentially severe fire hazards, but are found almost exclusively in nonresidential settings. </a:t>
            </a:r>
          </a:p>
          <a:p>
            <a:pPr marL="0" indent="0">
              <a:buNone/>
            </a:pPr>
            <a:endParaRPr lang="en-US" dirty="0"/>
          </a:p>
        </p:txBody>
      </p:sp>
    </p:spTree>
    <p:extLst>
      <p:ext uri="{BB962C8B-B14F-4D97-AF65-F5344CB8AC3E}">
        <p14:creationId xmlns:p14="http://schemas.microsoft.com/office/powerpoint/2010/main" val="3821162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3482</Words>
  <Application>Microsoft Office PowerPoint</Application>
  <PresentationFormat>On-screen Show (4:3)</PresentationFormat>
  <Paragraphs>381</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Chapter 9 Fire Characteristics: Solid Combustibles</vt:lpstr>
      <vt:lpstr>Objectives</vt:lpstr>
      <vt:lpstr>Objectives</vt:lpstr>
      <vt:lpstr>Objectives</vt:lpstr>
      <vt:lpstr>Solid Combustibles</vt:lpstr>
      <vt:lpstr>Solids Versus Gases and Liquids</vt:lpstr>
      <vt:lpstr>Materials and Products</vt:lpstr>
      <vt:lpstr>Materials and Products</vt:lpstr>
      <vt:lpstr>Pyrolysis</vt:lpstr>
      <vt:lpstr>Pyrolysis</vt:lpstr>
      <vt:lpstr>Pyrolysis</vt:lpstr>
      <vt:lpstr>Ignition to Flaming Combustion </vt:lpstr>
      <vt:lpstr>Ignition to Flaming Combustion </vt:lpstr>
      <vt:lpstr>Ignition to Flaming Combustion </vt:lpstr>
      <vt:lpstr>Ignition to Flaming Combustion </vt:lpstr>
      <vt:lpstr>Ignition to Nonflaming Combustion</vt:lpstr>
      <vt:lpstr>Ignition to Nonflaming Combustion</vt:lpstr>
      <vt:lpstr>Ignition to Nonflaming Combustion</vt:lpstr>
      <vt:lpstr>Ignition to Nonflaming Combustion</vt:lpstr>
      <vt:lpstr>Ignition to Nonflaming Combustion</vt:lpstr>
      <vt:lpstr>Char Formation and Melting </vt:lpstr>
      <vt:lpstr>Char Formation and Melting </vt:lpstr>
      <vt:lpstr>Char Formation and Melting </vt:lpstr>
      <vt:lpstr>Char Formation and Melting </vt:lpstr>
      <vt:lpstr>Mass Burning Rate</vt:lpstr>
      <vt:lpstr>Mass Burning Rate</vt:lpstr>
      <vt:lpstr>Mass Burning Rate</vt:lpstr>
      <vt:lpstr>Mass Burning Rate</vt:lpstr>
      <vt:lpstr>Mass Burning Rate</vt:lpstr>
      <vt:lpstr>Mass Burning Rate</vt:lpstr>
      <vt:lpstr>Mass Burning Rate</vt:lpstr>
      <vt:lpstr>Mass Burning Rate</vt:lpstr>
      <vt:lpstr>Flame Spread Rate</vt:lpstr>
      <vt:lpstr>Flame Spread Rate</vt:lpstr>
      <vt:lpstr>Flame Spread Rate</vt:lpstr>
      <vt:lpstr>Flame Spread Rate</vt:lpstr>
      <vt:lpstr>Effects of Uncommon Fire Environments</vt:lpstr>
      <vt:lpstr>Effects of Uncommon Fire Environments</vt:lpstr>
      <vt:lpstr>Effects of Uncommon Fire Environments</vt:lpstr>
      <vt:lpstr>Effects of Uncommon Fire Environments</vt:lpstr>
      <vt:lpstr>Effects of Uncommon Fire Environments</vt:lpstr>
      <vt:lpstr>Test Methods for Measuring Ignition, Burning Rate, and Flame Spread Rate</vt:lpstr>
      <vt:lpstr>Test Methods for Measuring Ignition, Burning Rate, and Flame Spread Rate</vt:lpstr>
      <vt:lpstr>Test Methods for Measuring Ignition, Burning Rate, and Flame Spread Rate</vt:lpstr>
      <vt:lpstr>Test Methods for Measuring Ignition, Burning Rate, and Flame Spread Rate</vt:lpstr>
      <vt:lpstr>Test Methods for Measuring Ignition, Burning Rate, and Flame Spread Rate</vt:lpstr>
      <vt:lpstr>Cellulosic and Other Natural Materials </vt:lpstr>
      <vt:lpstr>Cellulosic and Other Natural Materials </vt:lpstr>
      <vt:lpstr>Cellulosic and Other Natural Materials </vt:lpstr>
      <vt:lpstr>Cellulosic and Other Natural Materials </vt:lpstr>
      <vt:lpstr>Cellulosic and Other Natural Materials </vt:lpstr>
      <vt:lpstr>Synthetic Polymer Materials </vt:lpstr>
      <vt:lpstr>Synthetic Polymer Materials</vt:lpstr>
      <vt:lpstr>Addition Polymers</vt:lpstr>
      <vt:lpstr>Addition Polymers</vt:lpstr>
      <vt:lpstr>Addition Polymers</vt:lpstr>
      <vt:lpstr>Addition Polymers</vt:lpstr>
      <vt:lpstr>Addition Polymers</vt:lpstr>
      <vt:lpstr>Addition Polymers</vt:lpstr>
      <vt:lpstr>Addition Polymers</vt:lpstr>
      <vt:lpstr>Condensation Polymers</vt:lpstr>
      <vt:lpstr>Condensation Polymers</vt:lpstr>
      <vt:lpstr>Condensation Polymers</vt:lpstr>
      <vt:lpstr>Fire Retardants</vt:lpstr>
      <vt:lpstr>Fire Retardants</vt:lpstr>
      <vt:lpstr>Fire Retardants</vt:lpstr>
      <vt:lpstr>Fire Retardants</vt:lpstr>
      <vt:lpstr>Composite Materials and Furnishings</vt:lpstr>
      <vt:lpstr>Composite Materials and Furnishings</vt:lpstr>
      <vt:lpstr>Composite Materials and Furnishings</vt:lpstr>
      <vt:lpstr>Composite Materials and Furnishings</vt:lpstr>
      <vt:lpstr>Composite Materials and Furnishings</vt:lpstr>
      <vt:lpstr>Acid–Base Pairs</vt:lpstr>
      <vt:lpstr>Metals</vt:lpstr>
      <vt:lpstr>Metals</vt:lpstr>
      <vt:lpstr>Metals</vt:lpstr>
      <vt:lpstr>Metals</vt:lpstr>
      <vt:lpstr>Metals</vt:lpstr>
      <vt:lpstr>Metals</vt:lpstr>
      <vt:lpstr>Metals</vt:lpstr>
      <vt:lpstr>Metals</vt:lpstr>
      <vt:lpstr>Exothermic Materials</vt:lpstr>
      <vt:lpstr>Exothermic Materials</vt:lpstr>
      <vt:lpstr>Exothermic Materials</vt:lpstr>
      <vt:lpstr>Exothermic Materials</vt:lpstr>
      <vt:lpstr>Summary</vt:lpstr>
      <vt:lpstr>Summary</vt:lpstr>
      <vt:lpstr>Summary</vt:lpstr>
      <vt:lpstr>Summary</vt:lpstr>
      <vt:lpstr>Summary</vt:lpstr>
      <vt:lpstr>Summary</vt:lpstr>
      <vt:lpstr>Summary</vt:lpstr>
      <vt:lpstr>Summary</vt:lpstr>
      <vt:lpstr>Summary</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Fire Characteristics: Solid Combustibles</dc:title>
  <dc:creator>Nancy Hoffmann</dc:creator>
  <cp:lastModifiedBy>Janet  Morris</cp:lastModifiedBy>
  <cp:revision>54</cp:revision>
  <dcterms:created xsi:type="dcterms:W3CDTF">2014-02-25T21:11:08Z</dcterms:created>
  <dcterms:modified xsi:type="dcterms:W3CDTF">2014-05-06T19:12:06Z</dcterms:modified>
</cp:coreProperties>
</file>