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58" r:id="rId5"/>
    <p:sldId id="259" r:id="rId6"/>
    <p:sldId id="260" r:id="rId7"/>
    <p:sldId id="283" r:id="rId8"/>
    <p:sldId id="282" r:id="rId9"/>
    <p:sldId id="284" r:id="rId10"/>
    <p:sldId id="285" r:id="rId11"/>
    <p:sldId id="261" r:id="rId12"/>
    <p:sldId id="262" r:id="rId13"/>
    <p:sldId id="263" r:id="rId14"/>
    <p:sldId id="286" r:id="rId15"/>
    <p:sldId id="264" r:id="rId16"/>
    <p:sldId id="265" r:id="rId17"/>
    <p:sldId id="266" r:id="rId18"/>
    <p:sldId id="289" r:id="rId19"/>
    <p:sldId id="267" r:id="rId20"/>
    <p:sldId id="288" r:id="rId21"/>
    <p:sldId id="287" r:id="rId22"/>
    <p:sldId id="290" r:id="rId23"/>
    <p:sldId id="268" r:id="rId24"/>
    <p:sldId id="292" r:id="rId25"/>
    <p:sldId id="291" r:id="rId26"/>
    <p:sldId id="269" r:id="rId27"/>
    <p:sldId id="294" r:id="rId28"/>
    <p:sldId id="293" r:id="rId29"/>
    <p:sldId id="271" r:id="rId30"/>
    <p:sldId id="296" r:id="rId31"/>
    <p:sldId id="295" r:id="rId32"/>
    <p:sldId id="272" r:id="rId33"/>
    <p:sldId id="297" r:id="rId34"/>
    <p:sldId id="273" r:id="rId35"/>
    <p:sldId id="274" r:id="rId36"/>
    <p:sldId id="299" r:id="rId37"/>
    <p:sldId id="298" r:id="rId38"/>
    <p:sldId id="275" r:id="rId39"/>
    <p:sldId id="300" r:id="rId40"/>
    <p:sldId id="276" r:id="rId41"/>
    <p:sldId id="277" r:id="rId42"/>
    <p:sldId id="278" r:id="rId43"/>
    <p:sldId id="279" r:id="rId44"/>
    <p:sldId id="306" r:id="rId45"/>
    <p:sldId id="305" r:id="rId46"/>
    <p:sldId id="304" r:id="rId47"/>
    <p:sldId id="303"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 initials="MB" lastIdx="1" clrIdx="0">
    <p:extLst/>
  </p:cmAuthor>
  <p:cmAuthor id="2" name="Janet  Morris" initials="J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2" autoAdjust="0"/>
    <p:restoredTop sz="94660"/>
  </p:normalViewPr>
  <p:slideViewPr>
    <p:cSldViewPr>
      <p:cViewPr>
        <p:scale>
          <a:sx n="75" d="100"/>
          <a:sy n="75" d="100"/>
        </p:scale>
        <p:origin x="-1672" y="-8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681568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274184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341513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137693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342962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147294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115200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238881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317057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39119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1DD7B7-0604-422D-8BF6-4CEA5F5642B8}" type="datetimeFigureOut">
              <a:rPr lang="en-US" smtClean="0"/>
              <a:t>5/5/14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0318205-397B-4BF9-A072-C9D07CF2DE59}" type="slidenum">
              <a:rPr lang="en-US" smtClean="0"/>
              <a:t>‹#›</a:t>
            </a:fld>
            <a:endParaRPr lang="en-US"/>
          </a:p>
        </p:txBody>
      </p:sp>
    </p:spTree>
    <p:extLst>
      <p:ext uri="{BB962C8B-B14F-4D97-AF65-F5344CB8AC3E}">
        <p14:creationId xmlns:p14="http://schemas.microsoft.com/office/powerpoint/2010/main" val="1591620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6251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Autofit/>
          </a:bodyPr>
          <a:lstStyle/>
          <a:p>
            <a:r>
              <a:rPr lang="en-US" sz="3600" dirty="0" smtClean="0"/>
              <a:t>Chapter 7</a:t>
            </a:r>
            <a:br>
              <a:rPr lang="en-US" sz="3600" dirty="0" smtClean="0"/>
            </a:br>
            <a:r>
              <a:rPr lang="en-US" sz="3600" dirty="0" smtClean="0"/>
              <a:t>Fire Characteristics: Gaseous Combustibles</a:t>
            </a:r>
            <a:endParaRPr lang="en-US" sz="3600" dirty="0"/>
          </a:p>
        </p:txBody>
      </p:sp>
    </p:spTree>
    <p:extLst>
      <p:ext uri="{BB962C8B-B14F-4D97-AF65-F5344CB8AC3E}">
        <p14:creationId xmlns:p14="http://schemas.microsoft.com/office/powerpoint/2010/main" val="426164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Laminar Versus Turbulent Flames</a:t>
            </a:r>
            <a:endParaRPr lang="en-US" dirty="0"/>
          </a:p>
        </p:txBody>
      </p:sp>
      <p:pic>
        <p:nvPicPr>
          <p:cNvPr id="2" name="Picture 1" descr="57175_CH07_FIG04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9" y="2133600"/>
            <a:ext cx="3402069" cy="3200400"/>
          </a:xfrm>
          <a:prstGeom prst="rect">
            <a:avLst/>
          </a:prstGeom>
        </p:spPr>
      </p:pic>
      <p:pic>
        <p:nvPicPr>
          <p:cNvPr id="3" name="Picture 2" descr="57175_CH07_FIG0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600200"/>
            <a:ext cx="2895600" cy="4529972"/>
          </a:xfrm>
          <a:prstGeom prst="rect">
            <a:avLst/>
          </a:prstGeom>
        </p:spPr>
      </p:pic>
      <p:sp>
        <p:nvSpPr>
          <p:cNvPr id="8" name="TextBox 7"/>
          <p:cNvSpPr txBox="1"/>
          <p:nvPr/>
        </p:nvSpPr>
        <p:spPr>
          <a:xfrm rot="16200000">
            <a:off x="2927122" y="3397478"/>
            <a:ext cx="3352800" cy="215444"/>
          </a:xfrm>
          <a:prstGeom prst="rect">
            <a:avLst/>
          </a:prstGeom>
          <a:noFill/>
        </p:spPr>
        <p:txBody>
          <a:bodyPr wrap="square" rtlCol="0">
            <a:spAutoFit/>
          </a:bodyPr>
          <a:lstStyle/>
          <a:p>
            <a:r>
              <a:rPr lang="en-US" sz="800" dirty="0" smtClean="0">
                <a:latin typeface="Arial"/>
                <a:cs typeface="Arial"/>
              </a:rPr>
              <a:t>© </a:t>
            </a:r>
            <a:r>
              <a:rPr lang="en-US" sz="800" dirty="0" err="1" smtClean="0">
                <a:latin typeface="Arial"/>
                <a:cs typeface="Arial"/>
              </a:rPr>
              <a:t>irin</a:t>
            </a:r>
            <a:r>
              <a:rPr lang="en-US" sz="800" dirty="0" smtClean="0">
                <a:latin typeface="Arial"/>
                <a:cs typeface="Arial"/>
              </a:rPr>
              <a:t>-k/</a:t>
            </a:r>
            <a:r>
              <a:rPr lang="en-US" sz="800" dirty="0" err="1" smtClean="0">
                <a:latin typeface="Arial"/>
                <a:cs typeface="Arial"/>
              </a:rPr>
              <a:t>ShutterStock</a:t>
            </a:r>
            <a:r>
              <a:rPr lang="en-US" sz="800" dirty="0" smtClean="0">
                <a:latin typeface="Arial"/>
                <a:cs typeface="Arial"/>
              </a:rPr>
              <a:t>, Inc.</a:t>
            </a:r>
            <a:endParaRPr lang="en-US" sz="800" dirty="0">
              <a:latin typeface="Arial"/>
              <a:cs typeface="Arial"/>
            </a:endParaRPr>
          </a:p>
        </p:txBody>
      </p:sp>
      <p:sp>
        <p:nvSpPr>
          <p:cNvPr id="9" name="TextBox 8"/>
          <p:cNvSpPr txBox="1"/>
          <p:nvPr/>
        </p:nvSpPr>
        <p:spPr>
          <a:xfrm rot="16200000">
            <a:off x="6254978" y="3740378"/>
            <a:ext cx="4343400" cy="215444"/>
          </a:xfrm>
          <a:prstGeom prst="rect">
            <a:avLst/>
          </a:prstGeom>
          <a:noFill/>
        </p:spPr>
        <p:txBody>
          <a:bodyPr wrap="square" rtlCol="0">
            <a:spAutoFit/>
          </a:bodyPr>
          <a:lstStyle/>
          <a:p>
            <a:r>
              <a:rPr lang="en-US" sz="800" dirty="0" smtClean="0">
                <a:latin typeface="Arial"/>
                <a:cs typeface="Arial"/>
              </a:rPr>
              <a:t>© </a:t>
            </a:r>
            <a:r>
              <a:rPr lang="en-US" sz="800" dirty="0" err="1" smtClean="0">
                <a:latin typeface="Arial"/>
                <a:cs typeface="Arial"/>
              </a:rPr>
              <a:t>Tigergallery</a:t>
            </a:r>
            <a:r>
              <a:rPr lang="en-US" sz="800" dirty="0" smtClean="0">
                <a:latin typeface="Arial"/>
                <a:cs typeface="Arial"/>
              </a:rPr>
              <a:t>/</a:t>
            </a:r>
            <a:r>
              <a:rPr lang="en-US" sz="800" dirty="0" err="1" smtClean="0">
                <a:latin typeface="Arial"/>
                <a:cs typeface="Arial"/>
              </a:rPr>
              <a:t>ShutterStock</a:t>
            </a:r>
            <a:r>
              <a:rPr lang="en-US" sz="800" dirty="0" smtClean="0">
                <a:latin typeface="Arial"/>
                <a:cs typeface="Arial"/>
              </a:rPr>
              <a:t>, Inc.</a:t>
            </a:r>
            <a:endParaRPr lang="en-US" sz="800" dirty="0">
              <a:latin typeface="Arial"/>
              <a:cs typeface="Arial"/>
            </a:endParaRPr>
          </a:p>
        </p:txBody>
      </p:sp>
    </p:spTree>
    <p:extLst>
      <p:ext uri="{BB962C8B-B14F-4D97-AF65-F5344CB8AC3E}">
        <p14:creationId xmlns:p14="http://schemas.microsoft.com/office/powerpoint/2010/main" val="65962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dirty="0"/>
              <a:t>Laminar </a:t>
            </a:r>
            <a:r>
              <a:rPr lang="en-US" dirty="0" smtClean="0"/>
              <a:t>Versus </a:t>
            </a:r>
            <a:r>
              <a:rPr lang="en-US" dirty="0"/>
              <a:t>Turbulent </a:t>
            </a:r>
            <a:r>
              <a:rPr lang="en-US" dirty="0" smtClean="0"/>
              <a:t>Flames:</a:t>
            </a:r>
            <a:br>
              <a:rPr lang="en-US" dirty="0" smtClean="0"/>
            </a:br>
            <a:r>
              <a:rPr lang="en-US" dirty="0" smtClean="0"/>
              <a:t>Laminar Flames</a:t>
            </a:r>
            <a:endParaRPr lang="en-US" dirty="0"/>
          </a:p>
        </p:txBody>
      </p:sp>
      <p:sp>
        <p:nvSpPr>
          <p:cNvPr id="3" name="Content Placeholder 2"/>
          <p:cNvSpPr>
            <a:spLocks noGrp="1"/>
          </p:cNvSpPr>
          <p:nvPr>
            <p:ph idx="1"/>
          </p:nvPr>
        </p:nvSpPr>
        <p:spPr>
          <a:xfrm>
            <a:off x="457200" y="2484437"/>
            <a:ext cx="8229600" cy="4525963"/>
          </a:xfrm>
        </p:spPr>
        <p:txBody>
          <a:bodyPr>
            <a:normAutofit/>
          </a:bodyPr>
          <a:lstStyle/>
          <a:p>
            <a:r>
              <a:rPr lang="en-US" dirty="0"/>
              <a:t>S</a:t>
            </a:r>
            <a:r>
              <a:rPr lang="en-US" dirty="0" smtClean="0"/>
              <a:t>mooth </a:t>
            </a:r>
            <a:r>
              <a:rPr lang="en-US" dirty="0"/>
              <a:t>flow streamlines and negligible velocity component </a:t>
            </a:r>
            <a:r>
              <a:rPr lang="en-US" dirty="0" smtClean="0"/>
              <a:t>fluctuations </a:t>
            </a:r>
            <a:endParaRPr lang="en-US" dirty="0"/>
          </a:p>
          <a:p>
            <a:pPr lvl="1"/>
            <a:r>
              <a:rPr lang="en-US" dirty="0" smtClean="0"/>
              <a:t>Straight </a:t>
            </a:r>
            <a:r>
              <a:rPr lang="en-US" dirty="0"/>
              <a:t>or gentle curving line </a:t>
            </a:r>
          </a:p>
          <a:p>
            <a:pPr lvl="1"/>
            <a:r>
              <a:rPr lang="en-US" dirty="0" smtClean="0"/>
              <a:t>Low </a:t>
            </a:r>
            <a:r>
              <a:rPr lang="en-US" dirty="0"/>
              <a:t>Reynolds number value</a:t>
            </a:r>
          </a:p>
          <a:p>
            <a:pPr lvl="1"/>
            <a:r>
              <a:rPr lang="en-US" dirty="0" smtClean="0"/>
              <a:t>Diffusion </a:t>
            </a:r>
            <a:r>
              <a:rPr lang="en-US" dirty="0"/>
              <a:t>flame shorter than </a:t>
            </a:r>
            <a:r>
              <a:rPr lang="en-US" dirty="0" smtClean="0"/>
              <a:t>0.1 m </a:t>
            </a:r>
            <a:r>
              <a:rPr lang="en-US" dirty="0"/>
              <a:t>(4 </a:t>
            </a:r>
            <a:r>
              <a:rPr lang="en-US" dirty="0" smtClean="0"/>
              <a:t>in</a:t>
            </a:r>
            <a:r>
              <a:rPr lang="en-US" dirty="0" smtClean="0">
                <a:solidFill>
                  <a:srgbClr val="FF0000"/>
                </a:solidFill>
              </a:rPr>
              <a:t>.</a:t>
            </a:r>
            <a:r>
              <a:rPr lang="en-US" dirty="0" smtClean="0"/>
              <a:t>)</a:t>
            </a:r>
            <a:endParaRPr lang="en-US" dirty="0"/>
          </a:p>
          <a:p>
            <a:pPr lvl="1"/>
            <a:r>
              <a:rPr lang="en-US" dirty="0" smtClean="0"/>
              <a:t>Lower </a:t>
            </a:r>
            <a:r>
              <a:rPr lang="en-US" dirty="0"/>
              <a:t>rates of combustion and convective heat loss </a:t>
            </a:r>
          </a:p>
          <a:p>
            <a:endParaRPr lang="en-US" dirty="0"/>
          </a:p>
        </p:txBody>
      </p:sp>
    </p:spTree>
    <p:extLst>
      <p:ext uri="{BB962C8B-B14F-4D97-AF65-F5344CB8AC3E}">
        <p14:creationId xmlns:p14="http://schemas.microsoft.com/office/powerpoint/2010/main" val="338915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dirty="0" smtClean="0"/>
              <a:t>Laminar Versus Turbulent Flames:</a:t>
            </a:r>
            <a:br>
              <a:rPr lang="en-US" dirty="0" smtClean="0"/>
            </a:br>
            <a:r>
              <a:rPr lang="en-US" dirty="0" smtClean="0"/>
              <a:t>Turbulent Flames</a:t>
            </a:r>
            <a:endParaRPr lang="en-US" dirty="0"/>
          </a:p>
        </p:txBody>
      </p:sp>
      <p:sp>
        <p:nvSpPr>
          <p:cNvPr id="3" name="Content Placeholder 2"/>
          <p:cNvSpPr>
            <a:spLocks noGrp="1"/>
          </p:cNvSpPr>
          <p:nvPr>
            <p:ph idx="1"/>
          </p:nvPr>
        </p:nvSpPr>
        <p:spPr>
          <a:xfrm>
            <a:off x="457200" y="2560637"/>
            <a:ext cx="8229600" cy="4525963"/>
          </a:xfrm>
        </p:spPr>
        <p:txBody>
          <a:bodyPr>
            <a:normAutofit/>
          </a:bodyPr>
          <a:lstStyle/>
          <a:p>
            <a:r>
              <a:rPr lang="en-US" dirty="0"/>
              <a:t>S</a:t>
            </a:r>
            <a:r>
              <a:rPr lang="en-US" dirty="0" smtClean="0"/>
              <a:t>ignificant </a:t>
            </a:r>
            <a:r>
              <a:rPr lang="en-US" dirty="0"/>
              <a:t>fluctuations in velocity and temperature </a:t>
            </a:r>
            <a:r>
              <a:rPr lang="en-US" dirty="0" smtClean="0"/>
              <a:t>profiles</a:t>
            </a:r>
            <a:endParaRPr lang="en-US" dirty="0">
              <a:solidFill>
                <a:srgbClr val="FF0000"/>
              </a:solidFill>
            </a:endParaRPr>
          </a:p>
          <a:p>
            <a:pPr lvl="1"/>
            <a:r>
              <a:rPr lang="en-US" dirty="0" smtClean="0"/>
              <a:t>Erratic </a:t>
            </a:r>
            <a:r>
              <a:rPr lang="en-US" dirty="0"/>
              <a:t>particle paths</a:t>
            </a:r>
          </a:p>
          <a:p>
            <a:pPr lvl="1"/>
            <a:r>
              <a:rPr lang="en-US" dirty="0" smtClean="0"/>
              <a:t>High </a:t>
            </a:r>
            <a:r>
              <a:rPr lang="en-US" dirty="0"/>
              <a:t>Reynolds number values</a:t>
            </a:r>
          </a:p>
          <a:p>
            <a:pPr lvl="1"/>
            <a:r>
              <a:rPr lang="en-US" dirty="0" smtClean="0"/>
              <a:t>Diffusion </a:t>
            </a:r>
            <a:r>
              <a:rPr lang="en-US" dirty="0"/>
              <a:t>flame taller than 0.3 m (1 </a:t>
            </a:r>
            <a:r>
              <a:rPr lang="en-US" dirty="0" err="1"/>
              <a:t>ft</a:t>
            </a:r>
            <a:r>
              <a:rPr lang="en-US" dirty="0" smtClean="0"/>
              <a:t>)</a:t>
            </a:r>
          </a:p>
          <a:p>
            <a:pPr lvl="1"/>
            <a:r>
              <a:rPr lang="en-US" dirty="0" smtClean="0"/>
              <a:t>Higher </a:t>
            </a:r>
            <a:r>
              <a:rPr lang="en-US" dirty="0"/>
              <a:t>rates of combustion and convective heat </a:t>
            </a:r>
            <a:r>
              <a:rPr lang="en-US" dirty="0" smtClean="0"/>
              <a:t>loss </a:t>
            </a:r>
            <a:endParaRPr lang="en-US" dirty="0"/>
          </a:p>
          <a:p>
            <a:endParaRPr lang="en-US" dirty="0"/>
          </a:p>
        </p:txBody>
      </p:sp>
    </p:spTree>
    <p:extLst>
      <p:ext uri="{BB962C8B-B14F-4D97-AF65-F5344CB8AC3E}">
        <p14:creationId xmlns:p14="http://schemas.microsoft.com/office/powerpoint/2010/main" val="2235736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Ignition of </a:t>
            </a:r>
            <a:r>
              <a:rPr lang="en-US" dirty="0" smtClean="0"/>
              <a:t>Gases</a:t>
            </a:r>
            <a:endParaRPr lang="en-US" dirty="0"/>
          </a:p>
        </p:txBody>
      </p:sp>
      <p:sp>
        <p:nvSpPr>
          <p:cNvPr id="3" name="Content Placeholder 2"/>
          <p:cNvSpPr>
            <a:spLocks noGrp="1"/>
          </p:cNvSpPr>
          <p:nvPr>
            <p:ph idx="1"/>
          </p:nvPr>
        </p:nvSpPr>
        <p:spPr/>
        <p:txBody>
          <a:bodyPr>
            <a:normAutofit/>
          </a:bodyPr>
          <a:lstStyle/>
          <a:p>
            <a:r>
              <a:rPr lang="en-US" dirty="0"/>
              <a:t>F</a:t>
            </a:r>
            <a:r>
              <a:rPr lang="en-US" dirty="0" smtClean="0"/>
              <a:t>irst step: </a:t>
            </a:r>
            <a:r>
              <a:rPr lang="en-US" dirty="0"/>
              <a:t>generation of a species highly reactive enough to destabilize a fuel </a:t>
            </a:r>
            <a:r>
              <a:rPr lang="en-US" dirty="0" smtClean="0"/>
              <a:t>molecule  </a:t>
            </a:r>
            <a:endParaRPr lang="en-US" dirty="0"/>
          </a:p>
          <a:p>
            <a:pPr lvl="1"/>
            <a:r>
              <a:rPr lang="en-US" dirty="0" smtClean="0"/>
              <a:t>Piloted ignition</a:t>
            </a:r>
            <a:endParaRPr lang="en-US" dirty="0"/>
          </a:p>
          <a:p>
            <a:pPr lvl="1"/>
            <a:r>
              <a:rPr lang="en-US" dirty="0" smtClean="0"/>
              <a:t>Auto-ignition  </a:t>
            </a:r>
            <a:endParaRPr lang="en-US" dirty="0"/>
          </a:p>
          <a:p>
            <a:pPr marL="0" indent="0">
              <a:buNone/>
            </a:pPr>
            <a:endParaRPr lang="en-US" dirty="0"/>
          </a:p>
        </p:txBody>
      </p:sp>
    </p:spTree>
    <p:extLst>
      <p:ext uri="{BB962C8B-B14F-4D97-AF65-F5344CB8AC3E}">
        <p14:creationId xmlns:p14="http://schemas.microsoft.com/office/powerpoint/2010/main" val="187870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Ignition of </a:t>
            </a:r>
            <a:r>
              <a:rPr lang="en-US" dirty="0" smtClean="0"/>
              <a:t>Gases</a:t>
            </a:r>
            <a:endParaRPr lang="en-US" dirty="0"/>
          </a:p>
        </p:txBody>
      </p:sp>
      <p:sp>
        <p:nvSpPr>
          <p:cNvPr id="3" name="Content Placeholder 2"/>
          <p:cNvSpPr>
            <a:spLocks noGrp="1"/>
          </p:cNvSpPr>
          <p:nvPr>
            <p:ph idx="1"/>
          </p:nvPr>
        </p:nvSpPr>
        <p:spPr/>
        <p:txBody>
          <a:bodyPr>
            <a:normAutofit/>
          </a:bodyPr>
          <a:lstStyle/>
          <a:p>
            <a:r>
              <a:rPr lang="en-US" dirty="0" smtClean="0"/>
              <a:t>Ignition depends on: </a:t>
            </a:r>
          </a:p>
          <a:p>
            <a:pPr lvl="1"/>
            <a:r>
              <a:rPr lang="en-US" dirty="0" smtClean="0"/>
              <a:t>Energy of the spark</a:t>
            </a:r>
          </a:p>
          <a:p>
            <a:pPr lvl="1"/>
            <a:r>
              <a:rPr lang="en-US" dirty="0" smtClean="0"/>
              <a:t>Gaseous fuel</a:t>
            </a:r>
          </a:p>
          <a:p>
            <a:pPr lvl="1"/>
            <a:r>
              <a:rPr lang="en-US" dirty="0" smtClean="0"/>
              <a:t>Equivalence ratio of the fuel–air mixture </a:t>
            </a:r>
          </a:p>
          <a:p>
            <a:r>
              <a:rPr lang="en-US" dirty="0" smtClean="0"/>
              <a:t>A </a:t>
            </a:r>
            <a:r>
              <a:rPr lang="en-US" dirty="0"/>
              <a:t>near-stoichiometric mixture demonstrates the greatest sensitivity to ignition. </a:t>
            </a:r>
          </a:p>
          <a:p>
            <a:pPr marL="0" indent="0">
              <a:buNone/>
            </a:pPr>
            <a:endParaRPr lang="en-US" dirty="0"/>
          </a:p>
        </p:txBody>
      </p:sp>
    </p:spTree>
    <p:extLst>
      <p:ext uri="{BB962C8B-B14F-4D97-AF65-F5344CB8AC3E}">
        <p14:creationId xmlns:p14="http://schemas.microsoft.com/office/powerpoint/2010/main" val="258501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Minimum Spark Ignition Energies </a:t>
            </a:r>
          </a:p>
        </p:txBody>
      </p:sp>
      <p:sp>
        <p:nvSpPr>
          <p:cNvPr id="4" name="Content Placeholder 3"/>
          <p:cNvSpPr>
            <a:spLocks noGrp="1"/>
          </p:cNvSpPr>
          <p:nvPr>
            <p:ph sz="half" idx="1"/>
          </p:nvPr>
        </p:nvSpPr>
        <p:spPr/>
        <p:txBody>
          <a:bodyPr>
            <a:normAutofit lnSpcReduction="10000"/>
          </a:bodyPr>
          <a:lstStyle/>
          <a:p>
            <a:r>
              <a:rPr lang="en-US" dirty="0" smtClean="0"/>
              <a:t>Fuel–oxygen </a:t>
            </a:r>
            <a:r>
              <a:rPr lang="en-US" dirty="0"/>
              <a:t>mixtures ignite with weak sparks more easily than fuel–air </a:t>
            </a:r>
            <a:r>
              <a:rPr lang="en-US" dirty="0" smtClean="0"/>
              <a:t>mixtures.</a:t>
            </a:r>
            <a:endParaRPr lang="en-US" dirty="0"/>
          </a:p>
          <a:p>
            <a:pPr lvl="1"/>
            <a:r>
              <a:rPr lang="en-US" dirty="0" smtClean="0"/>
              <a:t>Saturated </a:t>
            </a:r>
            <a:r>
              <a:rPr lang="en-US" dirty="0"/>
              <a:t>hydrocarbons all ignite similarly in </a:t>
            </a:r>
            <a:r>
              <a:rPr lang="en-US" dirty="0" smtClean="0"/>
              <a:t>air.</a:t>
            </a:r>
            <a:endParaRPr lang="en-US" dirty="0"/>
          </a:p>
          <a:p>
            <a:pPr lvl="1"/>
            <a:r>
              <a:rPr lang="en-US" dirty="0" smtClean="0"/>
              <a:t>Progressive </a:t>
            </a:r>
            <a:r>
              <a:rPr lang="en-US" dirty="0"/>
              <a:t>unsaturation in a hydrocarbon molecule favors much easier </a:t>
            </a:r>
            <a:r>
              <a:rPr lang="en-US" dirty="0" smtClean="0"/>
              <a:t>ignition.</a:t>
            </a:r>
            <a:endParaRPr lang="en-US" dirty="0"/>
          </a:p>
          <a:p>
            <a:pPr marL="0" indent="0">
              <a:buNone/>
            </a:pPr>
            <a:endParaRPr lang="en-US" dirty="0"/>
          </a:p>
        </p:txBody>
      </p:sp>
      <p:pic>
        <p:nvPicPr>
          <p:cNvPr id="6" name="Picture 5" descr="9780763757175_CH07_TABL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371" y="1676400"/>
            <a:ext cx="3324732" cy="4192693"/>
          </a:xfrm>
          <a:prstGeom prst="rect">
            <a:avLst/>
          </a:prstGeom>
        </p:spPr>
      </p:pic>
    </p:spTree>
    <p:extLst>
      <p:ext uri="{BB962C8B-B14F-4D97-AF65-F5344CB8AC3E}">
        <p14:creationId xmlns:p14="http://schemas.microsoft.com/office/powerpoint/2010/main" val="3575209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Ignition Energy</a:t>
            </a:r>
            <a:endParaRPr lang="en-US" dirty="0"/>
          </a:p>
        </p:txBody>
      </p:sp>
      <p:sp>
        <p:nvSpPr>
          <p:cNvPr id="3" name="Content Placeholder 2"/>
          <p:cNvSpPr>
            <a:spLocks noGrp="1"/>
          </p:cNvSpPr>
          <p:nvPr>
            <p:ph idx="1"/>
          </p:nvPr>
        </p:nvSpPr>
        <p:spPr/>
        <p:txBody>
          <a:bodyPr/>
          <a:lstStyle/>
          <a:p>
            <a:r>
              <a:rPr lang="en-US" dirty="0" smtClean="0"/>
              <a:t>The </a:t>
            </a:r>
            <a:r>
              <a:rPr lang="en-US" dirty="0"/>
              <a:t>minimum ignition energy needed to ignite most fuel vapor–air mixtures is approximately inversely proportional to the square of the absolute pressure.</a:t>
            </a:r>
          </a:p>
          <a:p>
            <a:r>
              <a:rPr lang="en-US" dirty="0" smtClean="0"/>
              <a:t>Gas </a:t>
            </a:r>
            <a:r>
              <a:rPr lang="en-US" dirty="0"/>
              <a:t>mixtures can be ignited with an existing </a:t>
            </a:r>
            <a:r>
              <a:rPr lang="en-US" dirty="0" smtClean="0"/>
              <a:t>flame, introducing </a:t>
            </a:r>
            <a:r>
              <a:rPr lang="en-US" dirty="0"/>
              <a:t>free radicals.</a:t>
            </a:r>
          </a:p>
          <a:p>
            <a:pPr marL="0" indent="0">
              <a:buNone/>
            </a:pPr>
            <a:endParaRPr lang="en-US" dirty="0"/>
          </a:p>
        </p:txBody>
      </p:sp>
    </p:spTree>
    <p:extLst>
      <p:ext uri="{BB962C8B-B14F-4D97-AF65-F5344CB8AC3E}">
        <p14:creationId xmlns:p14="http://schemas.microsoft.com/office/powerpoint/2010/main" val="288713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Gas/Vapor–Air Mixtures</a:t>
            </a:r>
            <a:endParaRPr lang="en-US" dirty="0"/>
          </a:p>
        </p:txBody>
      </p:sp>
      <p:sp>
        <p:nvSpPr>
          <p:cNvPr id="3" name="Content Placeholder 2"/>
          <p:cNvSpPr>
            <a:spLocks noGrp="1"/>
          </p:cNvSpPr>
          <p:nvPr>
            <p:ph idx="1"/>
          </p:nvPr>
        </p:nvSpPr>
        <p:spPr/>
        <p:txBody>
          <a:bodyPr>
            <a:normAutofit/>
          </a:bodyPr>
          <a:lstStyle/>
          <a:p>
            <a:r>
              <a:rPr lang="en-US" dirty="0"/>
              <a:t>C</a:t>
            </a:r>
            <a:r>
              <a:rPr lang="en-US" dirty="0" smtClean="0"/>
              <a:t>an </a:t>
            </a:r>
            <a:r>
              <a:rPr lang="en-US" dirty="0"/>
              <a:t>be ignited via contact with a surface hot enough to raise the mixture’s </a:t>
            </a:r>
            <a:r>
              <a:rPr lang="en-US" dirty="0" smtClean="0"/>
              <a:t>temperature  </a:t>
            </a:r>
            <a:endParaRPr lang="en-US" dirty="0"/>
          </a:p>
          <a:p>
            <a:pPr lvl="1"/>
            <a:r>
              <a:rPr lang="en-US" i="1" dirty="0" smtClean="0"/>
              <a:t>Relative</a:t>
            </a:r>
            <a:r>
              <a:rPr lang="en-US" dirty="0" smtClean="0"/>
              <a:t> </a:t>
            </a:r>
            <a:r>
              <a:rPr lang="en-US" dirty="0" err="1" smtClean="0"/>
              <a:t>autoignition</a:t>
            </a:r>
            <a:r>
              <a:rPr lang="en-US" dirty="0" smtClean="0"/>
              <a:t> </a:t>
            </a:r>
            <a:r>
              <a:rPr lang="en-US" dirty="0"/>
              <a:t>temperatures can be obtained for certain gases.  </a:t>
            </a:r>
          </a:p>
          <a:p>
            <a:pPr marL="0" indent="0">
              <a:buNone/>
            </a:pPr>
            <a:endParaRPr lang="en-US" dirty="0"/>
          </a:p>
        </p:txBody>
      </p:sp>
    </p:spTree>
    <p:extLst>
      <p:ext uri="{BB962C8B-B14F-4D97-AF65-F5344CB8AC3E}">
        <p14:creationId xmlns:p14="http://schemas.microsoft.com/office/powerpoint/2010/main" val="27440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Gas/Vapor–Air Mixtures</a:t>
            </a:r>
            <a:endParaRPr lang="en-US" dirty="0"/>
          </a:p>
        </p:txBody>
      </p:sp>
      <p:sp>
        <p:nvSpPr>
          <p:cNvPr id="3" name="Content Placeholder 2"/>
          <p:cNvSpPr>
            <a:spLocks noGrp="1"/>
          </p:cNvSpPr>
          <p:nvPr>
            <p:ph sz="half" idx="1"/>
          </p:nvPr>
        </p:nvSpPr>
        <p:spPr/>
        <p:txBody>
          <a:bodyPr>
            <a:normAutofit/>
          </a:bodyPr>
          <a:lstStyle/>
          <a:p>
            <a:pPr marL="342900" lvl="2" indent="-342900"/>
            <a:r>
              <a:rPr lang="en-US" dirty="0" smtClean="0"/>
              <a:t>Carbon disulfide is easier to ignite via thermal ignition than hydrogen.</a:t>
            </a:r>
          </a:p>
          <a:p>
            <a:pPr marL="342900" lvl="2" indent="-342900"/>
            <a:r>
              <a:rPr lang="en-US" dirty="0" smtClean="0"/>
              <a:t>Hydrogen </a:t>
            </a:r>
            <a:r>
              <a:rPr lang="en-US" dirty="0"/>
              <a:t>and carbon disulfide require similar ignition </a:t>
            </a:r>
            <a:r>
              <a:rPr lang="en-US" dirty="0" smtClean="0"/>
              <a:t>energies.</a:t>
            </a:r>
            <a:endParaRPr lang="en-US" dirty="0"/>
          </a:p>
          <a:p>
            <a:pPr marL="342900" lvl="2" indent="-342900"/>
            <a:r>
              <a:rPr lang="en-US" dirty="0" smtClean="0"/>
              <a:t>Increases in molecular weight of </a:t>
            </a:r>
            <a:r>
              <a:rPr lang="en-US" dirty="0"/>
              <a:t>s</a:t>
            </a:r>
            <a:r>
              <a:rPr lang="en-US" dirty="0" smtClean="0"/>
              <a:t>aturated </a:t>
            </a:r>
            <a:r>
              <a:rPr lang="en-US" dirty="0"/>
              <a:t>hydrocarbons </a:t>
            </a:r>
            <a:r>
              <a:rPr lang="en-US" dirty="0" smtClean="0"/>
              <a:t>requires </a:t>
            </a:r>
            <a:r>
              <a:rPr lang="en-US" dirty="0"/>
              <a:t>a lower thermal ignition temperature.</a:t>
            </a:r>
          </a:p>
          <a:p>
            <a:pPr marL="342900" lvl="2" indent="-342900"/>
            <a:r>
              <a:rPr lang="en-US" dirty="0" smtClean="0"/>
              <a:t>Acetylene </a:t>
            </a:r>
            <a:r>
              <a:rPr lang="en-US" dirty="0"/>
              <a:t>is easier to ignite than ethane.</a:t>
            </a:r>
          </a:p>
          <a:p>
            <a:endParaRPr lang="en-US" dirty="0"/>
          </a:p>
        </p:txBody>
      </p:sp>
      <p:pic>
        <p:nvPicPr>
          <p:cNvPr id="6" name="Picture 5" descr="9780763757175_CH07_TABLE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797768"/>
            <a:ext cx="4038600" cy="4374432"/>
          </a:xfrm>
          <a:prstGeom prst="rect">
            <a:avLst/>
          </a:prstGeom>
        </p:spPr>
      </p:pic>
    </p:spTree>
    <p:extLst>
      <p:ext uri="{BB962C8B-B14F-4D97-AF65-F5344CB8AC3E}">
        <p14:creationId xmlns:p14="http://schemas.microsoft.com/office/powerpoint/2010/main" val="210469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Flammability </a:t>
            </a:r>
            <a:r>
              <a:rPr lang="en-US" dirty="0" smtClean="0"/>
              <a:t>Limits</a:t>
            </a:r>
            <a:endParaRPr lang="en-US" dirty="0"/>
          </a:p>
        </p:txBody>
      </p:sp>
      <p:sp>
        <p:nvSpPr>
          <p:cNvPr id="3" name="Content Placeholder 2"/>
          <p:cNvSpPr>
            <a:spLocks noGrp="1"/>
          </p:cNvSpPr>
          <p:nvPr>
            <p:ph idx="1"/>
          </p:nvPr>
        </p:nvSpPr>
        <p:spPr/>
        <p:txBody>
          <a:bodyPr>
            <a:normAutofit/>
          </a:bodyPr>
          <a:lstStyle/>
          <a:p>
            <a:r>
              <a:rPr lang="en-US" dirty="0" smtClean="0"/>
              <a:t>Mixtures </a:t>
            </a:r>
            <a:r>
              <a:rPr lang="en-US" dirty="0"/>
              <a:t>too rich or too lean </a:t>
            </a:r>
            <a:r>
              <a:rPr lang="en-US" dirty="0" smtClean="0"/>
              <a:t>are </a:t>
            </a:r>
            <a:r>
              <a:rPr lang="en-US" dirty="0"/>
              <a:t>difficult to ignite and slower to burn. </a:t>
            </a:r>
          </a:p>
          <a:p>
            <a:pPr lvl="1"/>
            <a:r>
              <a:rPr lang="en-US" sz="2400" dirty="0"/>
              <a:t>N</a:t>
            </a:r>
            <a:r>
              <a:rPr lang="en-US" sz="2400" dirty="0" smtClean="0"/>
              <a:t>itrogen </a:t>
            </a:r>
            <a:r>
              <a:rPr lang="en-US" sz="2400" dirty="0"/>
              <a:t>in a methane–air mixture absorbs some heat, lowers the temperature, and causes slower flame </a:t>
            </a:r>
            <a:r>
              <a:rPr lang="en-US" sz="2400" dirty="0" smtClean="0"/>
              <a:t>reactions. </a:t>
            </a:r>
            <a:endParaRPr lang="en-US" sz="2400" dirty="0"/>
          </a:p>
          <a:p>
            <a:pPr lvl="1"/>
            <a:r>
              <a:rPr lang="en-US" sz="2400" dirty="0" smtClean="0"/>
              <a:t>More </a:t>
            </a:r>
            <a:r>
              <a:rPr lang="en-US" sz="2400" dirty="0"/>
              <a:t>nitrogen would cause the mixture to be nonflammable. </a:t>
            </a:r>
          </a:p>
          <a:p>
            <a:pPr lvl="1"/>
            <a:r>
              <a:rPr lang="en-US" sz="2400" dirty="0" smtClean="0"/>
              <a:t>Lean </a:t>
            </a:r>
            <a:r>
              <a:rPr lang="en-US" sz="2400" dirty="0"/>
              <a:t>flammability limit </a:t>
            </a:r>
            <a:r>
              <a:rPr lang="en-US" sz="2400" dirty="0" smtClean="0"/>
              <a:t>(lean limit)</a:t>
            </a:r>
          </a:p>
          <a:p>
            <a:pPr lvl="1"/>
            <a:r>
              <a:rPr lang="en-US" sz="2400" dirty="0"/>
              <a:t>Upper flammability limit (rich limit)</a:t>
            </a:r>
          </a:p>
          <a:p>
            <a:pPr marL="457200" lvl="1" indent="0">
              <a:buNone/>
            </a:pPr>
            <a:endParaRPr lang="en-US" dirty="0"/>
          </a:p>
          <a:p>
            <a:endParaRPr lang="en-US" dirty="0"/>
          </a:p>
        </p:txBody>
      </p:sp>
    </p:spTree>
    <p:extLst>
      <p:ext uri="{BB962C8B-B14F-4D97-AF65-F5344CB8AC3E}">
        <p14:creationId xmlns:p14="http://schemas.microsoft.com/office/powerpoint/2010/main" val="328747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Describe </a:t>
            </a:r>
            <a:r>
              <a:rPr lang="en-US" dirty="0"/>
              <a:t>the categorization of flames</a:t>
            </a:r>
            <a:r>
              <a:rPr lang="en-US" dirty="0" smtClean="0"/>
              <a:t>.</a:t>
            </a:r>
          </a:p>
          <a:p>
            <a:r>
              <a:rPr lang="en-US" dirty="0" smtClean="0"/>
              <a:t>Characterize laminar and turbulent flames.</a:t>
            </a:r>
          </a:p>
          <a:p>
            <a:r>
              <a:rPr lang="en-US" dirty="0" smtClean="0"/>
              <a:t>Define </a:t>
            </a:r>
            <a:r>
              <a:rPr lang="en-US" dirty="0"/>
              <a:t>deflagration and detonation, and explain the difference between the two.</a:t>
            </a:r>
          </a:p>
          <a:p>
            <a:r>
              <a:rPr lang="en-US" dirty="0" smtClean="0"/>
              <a:t>Discuss </a:t>
            </a:r>
            <a:r>
              <a:rPr lang="en-US" dirty="0"/>
              <a:t>flammability limits and burning velocity, as well as their relationship to fire hazard. </a:t>
            </a:r>
          </a:p>
          <a:p>
            <a:pPr marL="0" indent="0">
              <a:buNone/>
            </a:pPr>
            <a:endParaRPr lang="en-US" dirty="0"/>
          </a:p>
        </p:txBody>
      </p:sp>
    </p:spTree>
    <p:extLst>
      <p:ext uri="{BB962C8B-B14F-4D97-AF65-F5344CB8AC3E}">
        <p14:creationId xmlns:p14="http://schemas.microsoft.com/office/powerpoint/2010/main" val="412702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Flammability </a:t>
            </a:r>
            <a:r>
              <a:rPr lang="en-US" dirty="0" smtClean="0"/>
              <a:t>Limits</a:t>
            </a:r>
            <a:endParaRPr lang="en-US" dirty="0"/>
          </a:p>
        </p:txBody>
      </p:sp>
      <p:sp>
        <p:nvSpPr>
          <p:cNvPr id="3" name="Content Placeholder 2"/>
          <p:cNvSpPr>
            <a:spLocks noGrp="1"/>
          </p:cNvSpPr>
          <p:nvPr>
            <p:ph sz="half" idx="1"/>
          </p:nvPr>
        </p:nvSpPr>
        <p:spPr/>
        <p:txBody>
          <a:bodyPr>
            <a:normAutofit/>
          </a:bodyPr>
          <a:lstStyle/>
          <a:p>
            <a:r>
              <a:rPr lang="en-US" dirty="0" smtClean="0"/>
              <a:t>Dilution </a:t>
            </a:r>
            <a:r>
              <a:rPr lang="en-US" dirty="0"/>
              <a:t>of a methane–air mixture with </a:t>
            </a:r>
            <a:r>
              <a:rPr lang="en-US" dirty="0" smtClean="0"/>
              <a:t>nitrogen   </a:t>
            </a:r>
            <a:endParaRPr lang="en-US" dirty="0"/>
          </a:p>
          <a:p>
            <a:pPr marL="0" indent="0">
              <a:buNone/>
            </a:pPr>
            <a:endParaRPr lang="en-US" dirty="0"/>
          </a:p>
        </p:txBody>
      </p:sp>
      <p:pic>
        <p:nvPicPr>
          <p:cNvPr id="6" name="Picture 5" descr="57175_CH07_FIG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1" y="1835573"/>
            <a:ext cx="3115588" cy="4336627"/>
          </a:xfrm>
          <a:prstGeom prst="rect">
            <a:avLst/>
          </a:prstGeom>
        </p:spPr>
      </p:pic>
    </p:spTree>
    <p:extLst>
      <p:ext uri="{BB962C8B-B14F-4D97-AF65-F5344CB8AC3E}">
        <p14:creationId xmlns:p14="http://schemas.microsoft.com/office/powerpoint/2010/main" val="249450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Flammability </a:t>
            </a:r>
            <a:r>
              <a:rPr lang="en-US" dirty="0" smtClean="0"/>
              <a:t>Limits</a:t>
            </a:r>
            <a:endParaRPr lang="en-US" dirty="0"/>
          </a:p>
        </p:txBody>
      </p:sp>
      <p:sp>
        <p:nvSpPr>
          <p:cNvPr id="3" name="Content Placeholder 2"/>
          <p:cNvSpPr>
            <a:spLocks noGrp="1"/>
          </p:cNvSpPr>
          <p:nvPr>
            <p:ph idx="1"/>
          </p:nvPr>
        </p:nvSpPr>
        <p:spPr/>
        <p:txBody>
          <a:bodyPr>
            <a:normAutofit/>
          </a:bodyPr>
          <a:lstStyle/>
          <a:p>
            <a:r>
              <a:rPr lang="en-US" dirty="0"/>
              <a:t>W</a:t>
            </a:r>
            <a:r>
              <a:rPr lang="en-US" dirty="0" smtClean="0"/>
              <a:t>ider </a:t>
            </a:r>
            <a:r>
              <a:rPr lang="en-US" dirty="0"/>
              <a:t>at higher </a:t>
            </a:r>
            <a:r>
              <a:rPr lang="en-US" dirty="0" smtClean="0"/>
              <a:t>temperatures</a:t>
            </a:r>
            <a:endParaRPr lang="en-US" dirty="0">
              <a:solidFill>
                <a:srgbClr val="FF0000"/>
              </a:solidFill>
            </a:endParaRPr>
          </a:p>
          <a:p>
            <a:r>
              <a:rPr lang="en-US" dirty="0"/>
              <a:t>I</a:t>
            </a:r>
            <a:r>
              <a:rPr lang="en-US" dirty="0" smtClean="0"/>
              <a:t>ndependent </a:t>
            </a:r>
            <a:r>
              <a:rPr lang="en-US" dirty="0"/>
              <a:t>of </a:t>
            </a:r>
            <a:r>
              <a:rPr lang="en-US" dirty="0" smtClean="0"/>
              <a:t>pressure</a:t>
            </a:r>
            <a:r>
              <a:rPr lang="en-US" dirty="0"/>
              <a:t> </a:t>
            </a:r>
            <a:r>
              <a:rPr lang="en-US" dirty="0" smtClean="0"/>
              <a:t>at ordinary and high pressures (&gt; 50 </a:t>
            </a:r>
            <a:r>
              <a:rPr lang="en-US" dirty="0" err="1" smtClean="0"/>
              <a:t>kPa</a:t>
            </a:r>
            <a:r>
              <a:rPr lang="en-US" dirty="0" smtClean="0"/>
              <a:t>) </a:t>
            </a:r>
            <a:endParaRPr lang="en-US" dirty="0"/>
          </a:p>
          <a:p>
            <a:r>
              <a:rPr lang="en-US" dirty="0"/>
              <a:t>A</a:t>
            </a:r>
            <a:r>
              <a:rPr lang="en-US" dirty="0" smtClean="0"/>
              <a:t>pproach </a:t>
            </a:r>
            <a:r>
              <a:rPr lang="en-US" dirty="0"/>
              <a:t>each other at low </a:t>
            </a:r>
            <a:r>
              <a:rPr lang="en-US" dirty="0" smtClean="0"/>
              <a:t>pressures</a:t>
            </a:r>
            <a:endParaRPr lang="en-US" dirty="0">
              <a:solidFill>
                <a:srgbClr val="FF0000"/>
              </a:solidFill>
            </a:endParaRPr>
          </a:p>
          <a:p>
            <a:pPr lvl="1"/>
            <a:r>
              <a:rPr lang="en-US" dirty="0" smtClean="0"/>
              <a:t>No </a:t>
            </a:r>
            <a:r>
              <a:rPr lang="en-US" dirty="0"/>
              <a:t>propane–air mixture is flammable at &lt; </a:t>
            </a:r>
            <a:r>
              <a:rPr lang="en-US" dirty="0" smtClean="0"/>
              <a:t>4 </a:t>
            </a:r>
            <a:r>
              <a:rPr lang="en-US" dirty="0" err="1" smtClean="0"/>
              <a:t>kPa</a:t>
            </a:r>
            <a:r>
              <a:rPr lang="en-US" dirty="0" smtClean="0"/>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860897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Flammability </a:t>
            </a:r>
            <a:r>
              <a:rPr lang="en-US" dirty="0" smtClean="0"/>
              <a:t>Limits</a:t>
            </a:r>
            <a:endParaRPr lang="en-US" dirty="0"/>
          </a:p>
        </p:txBody>
      </p:sp>
      <p:sp>
        <p:nvSpPr>
          <p:cNvPr id="3" name="Content Placeholder 2"/>
          <p:cNvSpPr>
            <a:spLocks noGrp="1"/>
          </p:cNvSpPr>
          <p:nvPr>
            <p:ph sz="half" idx="1"/>
          </p:nvPr>
        </p:nvSpPr>
        <p:spPr/>
        <p:txBody>
          <a:bodyPr>
            <a:normAutofit/>
          </a:bodyPr>
          <a:lstStyle/>
          <a:p>
            <a:r>
              <a:rPr lang="en-US" dirty="0" smtClean="0"/>
              <a:t>Hydrogen</a:t>
            </a:r>
            <a:r>
              <a:rPr lang="en-US" dirty="0"/>
              <a:t>, carbon disulfide, </a:t>
            </a:r>
            <a:r>
              <a:rPr lang="en-US" dirty="0" smtClean="0"/>
              <a:t>acetylene, and </a:t>
            </a:r>
            <a:r>
              <a:rPr lang="en-US" dirty="0"/>
              <a:t>f</a:t>
            </a:r>
            <a:r>
              <a:rPr lang="en-US" dirty="0" smtClean="0"/>
              <a:t>uel vapors mixed with oxygen have wide flammability limits. </a:t>
            </a:r>
            <a:endParaRPr lang="en-US" dirty="0"/>
          </a:p>
          <a:p>
            <a:pPr marL="0" indent="0">
              <a:buNone/>
            </a:pPr>
            <a:endParaRPr lang="en-US" dirty="0"/>
          </a:p>
          <a:p>
            <a:endParaRPr lang="en-US" dirty="0"/>
          </a:p>
        </p:txBody>
      </p:sp>
      <p:pic>
        <p:nvPicPr>
          <p:cNvPr id="6" name="Picture 5" descr="57175_CH07_FI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773" y="1905000"/>
            <a:ext cx="3083427" cy="4086691"/>
          </a:xfrm>
          <a:prstGeom prst="rect">
            <a:avLst/>
          </a:prstGeom>
        </p:spPr>
      </p:pic>
    </p:spTree>
    <p:extLst>
      <p:ext uri="{BB962C8B-B14F-4D97-AF65-F5344CB8AC3E}">
        <p14:creationId xmlns:p14="http://schemas.microsoft.com/office/powerpoint/2010/main" val="3753371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Burning </a:t>
            </a:r>
            <a:r>
              <a:rPr lang="en-US" dirty="0" smtClean="0"/>
              <a:t>Velocity</a:t>
            </a:r>
            <a:endParaRPr lang="en-US" dirty="0"/>
          </a:p>
        </p:txBody>
      </p:sp>
      <p:sp>
        <p:nvSpPr>
          <p:cNvPr id="3" name="Content Placeholder 2"/>
          <p:cNvSpPr>
            <a:spLocks noGrp="1"/>
          </p:cNvSpPr>
          <p:nvPr>
            <p:ph idx="1"/>
          </p:nvPr>
        </p:nvSpPr>
        <p:spPr/>
        <p:txBody>
          <a:bodyPr>
            <a:normAutofit/>
          </a:bodyPr>
          <a:lstStyle/>
          <a:p>
            <a:r>
              <a:rPr lang="en-US" dirty="0" smtClean="0"/>
              <a:t>Burning </a:t>
            </a:r>
            <a:r>
              <a:rPr lang="en-US" dirty="0"/>
              <a:t>velocity: The speed with which a flame moves through unburned </a:t>
            </a:r>
            <a:r>
              <a:rPr lang="en-US" dirty="0" smtClean="0"/>
              <a:t>gas </a:t>
            </a:r>
            <a:endParaRPr lang="en-US" dirty="0"/>
          </a:p>
          <a:p>
            <a:r>
              <a:rPr lang="en-US" dirty="0" smtClean="0"/>
              <a:t>Burning </a:t>
            </a:r>
            <a:r>
              <a:rPr lang="en-US" dirty="0"/>
              <a:t>velocity is approximately proportional to (</a:t>
            </a:r>
            <a:r>
              <a:rPr lang="en-US" i="1" dirty="0"/>
              <a:t>q″ </a:t>
            </a:r>
            <a:r>
              <a:rPr lang="en-US" dirty="0" smtClean="0"/>
              <a:t>× </a:t>
            </a:r>
            <a:r>
              <a:rPr lang="en-US" dirty="0"/>
              <a:t>κ)</a:t>
            </a:r>
            <a:r>
              <a:rPr lang="en-US" baseline="30000" dirty="0"/>
              <a:t>1/2</a:t>
            </a:r>
            <a:r>
              <a:rPr lang="en-US" dirty="0"/>
              <a:t>, where:  </a:t>
            </a:r>
          </a:p>
          <a:p>
            <a:pPr lvl="1"/>
            <a:r>
              <a:rPr lang="en-US" i="1" dirty="0" smtClean="0"/>
              <a:t>q</a:t>
            </a:r>
            <a:r>
              <a:rPr lang="en-US" i="1" dirty="0"/>
              <a:t>″ </a:t>
            </a:r>
            <a:r>
              <a:rPr lang="en-US" dirty="0"/>
              <a:t>= mean rate of heat generation in the </a:t>
            </a:r>
            <a:r>
              <a:rPr lang="en-US" dirty="0" smtClean="0"/>
              <a:t>flame</a:t>
            </a:r>
            <a:endParaRPr lang="en-US" dirty="0"/>
          </a:p>
          <a:p>
            <a:pPr lvl="1"/>
            <a:r>
              <a:rPr lang="en-US" dirty="0" smtClean="0"/>
              <a:t>κ </a:t>
            </a:r>
            <a:r>
              <a:rPr lang="en-US" dirty="0"/>
              <a:t>= thermal conductivity of gas mixture</a:t>
            </a:r>
          </a:p>
          <a:p>
            <a:pPr marL="0" indent="0">
              <a:buNone/>
            </a:pPr>
            <a:endParaRPr lang="en-US" dirty="0"/>
          </a:p>
        </p:txBody>
      </p:sp>
    </p:spTree>
    <p:extLst>
      <p:ext uri="{BB962C8B-B14F-4D97-AF65-F5344CB8AC3E}">
        <p14:creationId xmlns:p14="http://schemas.microsoft.com/office/powerpoint/2010/main" val="1082260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Burning </a:t>
            </a:r>
            <a:r>
              <a:rPr lang="en-US" dirty="0" smtClean="0"/>
              <a:t>Velocity</a:t>
            </a:r>
            <a:endParaRPr lang="en-US" dirty="0"/>
          </a:p>
        </p:txBody>
      </p:sp>
      <p:sp>
        <p:nvSpPr>
          <p:cNvPr id="3" name="Content Placeholder 2"/>
          <p:cNvSpPr>
            <a:spLocks noGrp="1"/>
          </p:cNvSpPr>
          <p:nvPr>
            <p:ph sz="half" idx="1"/>
          </p:nvPr>
        </p:nvSpPr>
        <p:spPr/>
        <p:txBody>
          <a:bodyPr>
            <a:normAutofit/>
          </a:bodyPr>
          <a:lstStyle/>
          <a:p>
            <a:r>
              <a:rPr lang="en-US" dirty="0" smtClean="0"/>
              <a:t>It </a:t>
            </a:r>
            <a:r>
              <a:rPr lang="en-US" dirty="0"/>
              <a:t>is difficult to make absolute measurements of true burning velocities. </a:t>
            </a:r>
          </a:p>
          <a:p>
            <a:r>
              <a:rPr lang="en-US" dirty="0" smtClean="0"/>
              <a:t>Most </a:t>
            </a:r>
            <a:r>
              <a:rPr lang="en-US" dirty="0"/>
              <a:t>hydrocarbons have a similar magnitude of their burning velocity. </a:t>
            </a:r>
          </a:p>
          <a:p>
            <a:pPr marL="0" indent="0">
              <a:buNone/>
            </a:pPr>
            <a:endParaRPr lang="en-US" dirty="0"/>
          </a:p>
        </p:txBody>
      </p:sp>
      <p:pic>
        <p:nvPicPr>
          <p:cNvPr id="4" name="Picture 3" descr="57175_CH07_FIG0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1823" y="1720092"/>
            <a:ext cx="3187777" cy="4375908"/>
          </a:xfrm>
          <a:prstGeom prst="rect">
            <a:avLst/>
          </a:prstGeom>
        </p:spPr>
      </p:pic>
    </p:spTree>
    <p:extLst>
      <p:ext uri="{BB962C8B-B14F-4D97-AF65-F5344CB8AC3E}">
        <p14:creationId xmlns:p14="http://schemas.microsoft.com/office/powerpoint/2010/main" val="1824753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Burning </a:t>
            </a:r>
            <a:r>
              <a:rPr lang="en-US" dirty="0" smtClean="0"/>
              <a:t>Velocity</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flame could move faster than its measured burning velocity if: </a:t>
            </a:r>
          </a:p>
          <a:p>
            <a:pPr lvl="1"/>
            <a:r>
              <a:rPr lang="en-US" dirty="0"/>
              <a:t>L</a:t>
            </a:r>
            <a:r>
              <a:rPr lang="en-US" dirty="0" smtClean="0"/>
              <a:t>aboratory </a:t>
            </a:r>
            <a:r>
              <a:rPr lang="en-US" dirty="0"/>
              <a:t>apparatus surfaces slow the flame </a:t>
            </a:r>
            <a:r>
              <a:rPr lang="en-US" dirty="0" smtClean="0"/>
              <a:t>movement</a:t>
            </a:r>
            <a:r>
              <a:rPr lang="en-US" dirty="0"/>
              <a:t>.</a:t>
            </a:r>
          </a:p>
          <a:p>
            <a:pPr lvl="1"/>
            <a:r>
              <a:rPr lang="en-US" dirty="0" smtClean="0"/>
              <a:t>Flame raises </a:t>
            </a:r>
            <a:r>
              <a:rPr lang="en-US" dirty="0"/>
              <a:t>the temperature of the gas enough to cause motion and carry the flame toward unburned </a:t>
            </a:r>
            <a:r>
              <a:rPr lang="en-US" dirty="0" smtClean="0"/>
              <a:t>gas</a:t>
            </a:r>
            <a:r>
              <a:rPr lang="en-US" dirty="0"/>
              <a:t>.</a:t>
            </a:r>
            <a:r>
              <a:rPr lang="en-US" dirty="0" smtClean="0"/>
              <a:t> </a:t>
            </a:r>
            <a:endParaRPr lang="en-US" dirty="0"/>
          </a:p>
          <a:p>
            <a:pPr lvl="1"/>
            <a:r>
              <a:rPr lang="en-US" dirty="0" smtClean="0"/>
              <a:t>Flame is a turbulent </a:t>
            </a:r>
            <a:r>
              <a:rPr lang="en-US" dirty="0"/>
              <a:t>premixed </a:t>
            </a:r>
            <a:r>
              <a:rPr lang="en-US" dirty="0" smtClean="0"/>
              <a:t>flame. </a:t>
            </a:r>
            <a:endParaRPr lang="en-US" dirty="0"/>
          </a:p>
          <a:p>
            <a:endParaRPr lang="en-US" dirty="0"/>
          </a:p>
        </p:txBody>
      </p:sp>
    </p:spTree>
    <p:extLst>
      <p:ext uri="{BB962C8B-B14F-4D97-AF65-F5344CB8AC3E}">
        <p14:creationId xmlns:p14="http://schemas.microsoft.com/office/powerpoint/2010/main" val="862855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Explosions, Deflagrations, and </a:t>
            </a:r>
            <a:r>
              <a:rPr lang="en-US" dirty="0" smtClean="0"/>
              <a:t>Detonations</a:t>
            </a:r>
            <a:endParaRPr lang="en-US" dirty="0"/>
          </a:p>
        </p:txBody>
      </p:sp>
      <p:sp>
        <p:nvSpPr>
          <p:cNvPr id="3" name="Content Placeholder 2"/>
          <p:cNvSpPr>
            <a:spLocks noGrp="1"/>
          </p:cNvSpPr>
          <p:nvPr>
            <p:ph idx="1"/>
          </p:nvPr>
        </p:nvSpPr>
        <p:spPr/>
        <p:txBody>
          <a:bodyPr>
            <a:normAutofit/>
          </a:bodyPr>
          <a:lstStyle/>
          <a:p>
            <a:r>
              <a:rPr lang="en-US" dirty="0"/>
              <a:t>Explosion: The rapid release of energy and increase in pressure when a premixed flame propagates in a confined </a:t>
            </a:r>
            <a:r>
              <a:rPr lang="en-US" dirty="0" smtClean="0"/>
              <a:t>space </a:t>
            </a:r>
            <a:endParaRPr lang="en-US" dirty="0"/>
          </a:p>
          <a:p>
            <a:r>
              <a:rPr lang="en-US" dirty="0"/>
              <a:t>D</a:t>
            </a:r>
            <a:r>
              <a:rPr lang="en-US" dirty="0" smtClean="0"/>
              <a:t>eflagration</a:t>
            </a:r>
            <a:r>
              <a:rPr lang="en-US" dirty="0"/>
              <a:t>: Subsonic combustion </a:t>
            </a:r>
          </a:p>
          <a:p>
            <a:r>
              <a:rPr lang="en-US" dirty="0" smtClean="0"/>
              <a:t>Detonation</a:t>
            </a:r>
            <a:r>
              <a:rPr lang="en-US" dirty="0"/>
              <a:t>: </a:t>
            </a:r>
            <a:r>
              <a:rPr lang="en-US" dirty="0" smtClean="0"/>
              <a:t>Supersonic </a:t>
            </a:r>
            <a:r>
              <a:rPr lang="en-US" dirty="0"/>
              <a:t>combustion</a:t>
            </a:r>
          </a:p>
          <a:p>
            <a:pPr marL="0" indent="0">
              <a:buNone/>
            </a:pPr>
            <a:endParaRPr lang="en-US" dirty="0"/>
          </a:p>
        </p:txBody>
      </p:sp>
    </p:spTree>
    <p:extLst>
      <p:ext uri="{BB962C8B-B14F-4D97-AF65-F5344CB8AC3E}">
        <p14:creationId xmlns:p14="http://schemas.microsoft.com/office/powerpoint/2010/main" val="4037647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Explosions, Deflagrations, and </a:t>
            </a:r>
            <a:r>
              <a:rPr lang="en-US" dirty="0" smtClean="0"/>
              <a:t>Detonations</a:t>
            </a:r>
            <a:endParaRPr lang="en-US" dirty="0"/>
          </a:p>
        </p:txBody>
      </p:sp>
      <p:sp>
        <p:nvSpPr>
          <p:cNvPr id="3" name="Content Placeholder 2"/>
          <p:cNvSpPr>
            <a:spLocks noGrp="1"/>
          </p:cNvSpPr>
          <p:nvPr>
            <p:ph idx="1"/>
          </p:nvPr>
        </p:nvSpPr>
        <p:spPr/>
        <p:txBody>
          <a:bodyPr/>
          <a:lstStyle/>
          <a:p>
            <a:r>
              <a:rPr lang="en-US" dirty="0"/>
              <a:t>Deflagration</a:t>
            </a:r>
          </a:p>
          <a:p>
            <a:pPr lvl="1"/>
            <a:r>
              <a:rPr lang="en-US" dirty="0" smtClean="0"/>
              <a:t>Propagates </a:t>
            </a:r>
            <a:r>
              <a:rPr lang="en-US" dirty="0"/>
              <a:t>at subsonic velocity </a:t>
            </a:r>
          </a:p>
          <a:p>
            <a:pPr lvl="1"/>
            <a:r>
              <a:rPr lang="en-US" dirty="0" smtClean="0"/>
              <a:t>Burning </a:t>
            </a:r>
            <a:r>
              <a:rPr lang="en-US" dirty="0"/>
              <a:t>velocity depends on chemically controlled rate of heat release in the flame. </a:t>
            </a:r>
          </a:p>
          <a:p>
            <a:pPr lvl="1"/>
            <a:r>
              <a:rPr lang="en-US" dirty="0"/>
              <a:t>Diffusion flames are typically </a:t>
            </a:r>
            <a:r>
              <a:rPr lang="en-US" dirty="0" smtClean="0"/>
              <a:t>deflagrations.</a:t>
            </a:r>
            <a:endParaRPr lang="en-US" dirty="0"/>
          </a:p>
        </p:txBody>
      </p:sp>
    </p:spTree>
    <p:extLst>
      <p:ext uri="{BB962C8B-B14F-4D97-AF65-F5344CB8AC3E}">
        <p14:creationId xmlns:p14="http://schemas.microsoft.com/office/powerpoint/2010/main" val="360154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Explosions, Deflagrations, and </a:t>
            </a:r>
            <a:r>
              <a:rPr lang="en-US" dirty="0" smtClean="0"/>
              <a:t>Detonations</a:t>
            </a:r>
            <a:endParaRPr lang="en-US" dirty="0"/>
          </a:p>
        </p:txBody>
      </p:sp>
      <p:sp>
        <p:nvSpPr>
          <p:cNvPr id="3" name="Content Placeholder 2"/>
          <p:cNvSpPr>
            <a:spLocks noGrp="1"/>
          </p:cNvSpPr>
          <p:nvPr>
            <p:ph idx="1"/>
          </p:nvPr>
        </p:nvSpPr>
        <p:spPr/>
        <p:txBody>
          <a:bodyPr>
            <a:normAutofit/>
          </a:bodyPr>
          <a:lstStyle/>
          <a:p>
            <a:r>
              <a:rPr lang="en-US" dirty="0" smtClean="0"/>
              <a:t>Detonation</a:t>
            </a:r>
            <a:endParaRPr lang="en-US" dirty="0"/>
          </a:p>
          <a:p>
            <a:pPr lvl="1"/>
            <a:r>
              <a:rPr lang="en-US" dirty="0" smtClean="0"/>
              <a:t>Propagates </a:t>
            </a:r>
            <a:r>
              <a:rPr lang="en-US" dirty="0"/>
              <a:t>at supersonic velocity</a:t>
            </a:r>
          </a:p>
          <a:p>
            <a:pPr lvl="1"/>
            <a:r>
              <a:rPr lang="en-US" dirty="0" smtClean="0"/>
              <a:t>Velocity </a:t>
            </a:r>
            <a:r>
              <a:rPr lang="en-US" dirty="0"/>
              <a:t>is calculated with the heat of combustion and the physical properties of the mixture.  </a:t>
            </a:r>
          </a:p>
          <a:p>
            <a:r>
              <a:rPr lang="en-US" dirty="0" smtClean="0"/>
              <a:t>Damage </a:t>
            </a:r>
            <a:r>
              <a:rPr lang="en-US" dirty="0"/>
              <a:t>from a detonation is generally due to the generated high pressure. </a:t>
            </a:r>
          </a:p>
        </p:txBody>
      </p:sp>
    </p:spTree>
    <p:extLst>
      <p:ext uri="{BB962C8B-B14F-4D97-AF65-F5344CB8AC3E}">
        <p14:creationId xmlns:p14="http://schemas.microsoft.com/office/powerpoint/2010/main" val="3363608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a:t>
            </a:r>
            <a:r>
              <a:rPr lang="en-US" dirty="0" smtClean="0"/>
              <a:t>Oxidation</a:t>
            </a:r>
            <a:endParaRPr lang="en-US" dirty="0"/>
          </a:p>
        </p:txBody>
      </p:sp>
      <p:sp>
        <p:nvSpPr>
          <p:cNvPr id="3" name="Content Placeholder 2"/>
          <p:cNvSpPr>
            <a:spLocks noGrp="1"/>
          </p:cNvSpPr>
          <p:nvPr>
            <p:ph idx="1"/>
          </p:nvPr>
        </p:nvSpPr>
        <p:spPr>
          <a:xfrm>
            <a:off x="152400" y="1600200"/>
            <a:ext cx="8229600" cy="4525963"/>
          </a:xfrm>
        </p:spPr>
        <p:txBody>
          <a:bodyPr>
            <a:normAutofit/>
          </a:bodyPr>
          <a:lstStyle/>
          <a:p>
            <a:r>
              <a:rPr lang="en-US" dirty="0" smtClean="0"/>
              <a:t>Chain reaction</a:t>
            </a:r>
            <a:endParaRPr lang="en-US" dirty="0"/>
          </a:p>
          <a:p>
            <a:r>
              <a:rPr lang="en-US" dirty="0" smtClean="0"/>
              <a:t>Most </a:t>
            </a:r>
            <a:r>
              <a:rPr lang="en-US" dirty="0"/>
              <a:t>critical step: </a:t>
            </a:r>
          </a:p>
          <a:p>
            <a:pPr lvl="1"/>
            <a:r>
              <a:rPr lang="en-US" dirty="0" smtClean="0"/>
              <a:t>H </a:t>
            </a:r>
            <a:r>
              <a:rPr lang="en-US" dirty="0"/>
              <a:t>+ O</a:t>
            </a:r>
            <a:r>
              <a:rPr lang="en-US" baseline="-25000" dirty="0"/>
              <a:t>2</a:t>
            </a:r>
            <a:r>
              <a:rPr lang="en-US" dirty="0"/>
              <a:t> → OH + O</a:t>
            </a:r>
          </a:p>
          <a:p>
            <a:pPr lvl="1"/>
            <a:r>
              <a:rPr lang="en-US" dirty="0" smtClean="0"/>
              <a:t>Chain </a:t>
            </a:r>
            <a:r>
              <a:rPr lang="en-US" dirty="0"/>
              <a:t>branching </a:t>
            </a:r>
            <a:r>
              <a:rPr lang="en-US" dirty="0" smtClean="0"/>
              <a:t>reaction </a:t>
            </a:r>
            <a:endParaRPr lang="en-US" dirty="0"/>
          </a:p>
          <a:p>
            <a:r>
              <a:rPr lang="en-US" dirty="0" smtClean="0"/>
              <a:t>Next </a:t>
            </a:r>
            <a:r>
              <a:rPr lang="en-US" dirty="0"/>
              <a:t>step:  </a:t>
            </a:r>
          </a:p>
          <a:p>
            <a:pPr lvl="1"/>
            <a:r>
              <a:rPr lang="en-US" dirty="0" smtClean="0"/>
              <a:t>OH </a:t>
            </a:r>
            <a:r>
              <a:rPr lang="en-US" dirty="0"/>
              <a:t>+ H</a:t>
            </a:r>
            <a:r>
              <a:rPr lang="en-US" baseline="-25000" dirty="0"/>
              <a:t>2</a:t>
            </a:r>
            <a:r>
              <a:rPr lang="en-US" dirty="0"/>
              <a:t> → H</a:t>
            </a:r>
            <a:r>
              <a:rPr lang="en-US" baseline="-25000" dirty="0"/>
              <a:t>2</a:t>
            </a:r>
            <a:r>
              <a:rPr lang="en-US" dirty="0"/>
              <a:t>O + H </a:t>
            </a:r>
          </a:p>
          <a:p>
            <a:pPr lvl="1"/>
            <a:r>
              <a:rPr lang="en-US" dirty="0" smtClean="0"/>
              <a:t>Chain </a:t>
            </a:r>
            <a:r>
              <a:rPr lang="en-US" dirty="0"/>
              <a:t>propagation </a:t>
            </a:r>
            <a:r>
              <a:rPr lang="en-US" dirty="0" smtClean="0"/>
              <a:t>reaction </a:t>
            </a:r>
            <a:endParaRPr lang="en-US" dirty="0"/>
          </a:p>
          <a:p>
            <a:endParaRPr lang="en-US" dirty="0"/>
          </a:p>
        </p:txBody>
      </p:sp>
    </p:spTree>
    <p:extLst>
      <p:ext uri="{BB962C8B-B14F-4D97-AF65-F5344CB8AC3E}">
        <p14:creationId xmlns:p14="http://schemas.microsoft.com/office/powerpoint/2010/main" val="197419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Understand </a:t>
            </a:r>
            <a:r>
              <a:rPr lang="en-US" dirty="0"/>
              <a:t>the difference between piloted ignition and </a:t>
            </a:r>
            <a:r>
              <a:rPr lang="en-US" dirty="0" err="1"/>
              <a:t>autoignition</a:t>
            </a:r>
            <a:r>
              <a:rPr lang="en-US" dirty="0"/>
              <a:t>. </a:t>
            </a:r>
          </a:p>
          <a:p>
            <a:r>
              <a:rPr lang="en-US" dirty="0" smtClean="0"/>
              <a:t>Explain </a:t>
            </a:r>
            <a:r>
              <a:rPr lang="en-US" dirty="0"/>
              <a:t>the potential hazard from a gas leak. </a:t>
            </a:r>
          </a:p>
          <a:p>
            <a:r>
              <a:rPr lang="en-US" dirty="0" smtClean="0"/>
              <a:t>Explain </a:t>
            </a:r>
            <a:r>
              <a:rPr lang="en-US" dirty="0"/>
              <a:t>the importance of chain branching in combustion chemistry. </a:t>
            </a:r>
          </a:p>
          <a:p>
            <a:endParaRPr lang="en-US" dirty="0"/>
          </a:p>
        </p:txBody>
      </p:sp>
    </p:spTree>
    <p:extLst>
      <p:ext uri="{BB962C8B-B14F-4D97-AF65-F5344CB8AC3E}">
        <p14:creationId xmlns:p14="http://schemas.microsoft.com/office/powerpoint/2010/main" val="309469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a:t>
            </a:r>
            <a:r>
              <a:rPr lang="en-US" dirty="0" smtClean="0"/>
              <a:t>Oxidation</a:t>
            </a:r>
            <a:endParaRPr lang="en-US" dirty="0"/>
          </a:p>
        </p:txBody>
      </p:sp>
      <p:sp>
        <p:nvSpPr>
          <p:cNvPr id="3" name="Content Placeholder 2"/>
          <p:cNvSpPr>
            <a:spLocks noGrp="1"/>
          </p:cNvSpPr>
          <p:nvPr>
            <p:ph sz="half" idx="1"/>
          </p:nvPr>
        </p:nvSpPr>
        <p:spPr/>
        <p:txBody>
          <a:bodyPr>
            <a:normAutofit/>
          </a:bodyPr>
          <a:lstStyle/>
          <a:p>
            <a:r>
              <a:rPr lang="en-US" dirty="0" smtClean="0"/>
              <a:t>Next </a:t>
            </a:r>
            <a:r>
              <a:rPr lang="en-US" dirty="0"/>
              <a:t>step:  </a:t>
            </a:r>
          </a:p>
          <a:p>
            <a:pPr lvl="1"/>
            <a:r>
              <a:rPr lang="en-US" dirty="0" smtClean="0"/>
              <a:t>O </a:t>
            </a:r>
            <a:r>
              <a:rPr lang="en-US" dirty="0"/>
              <a:t>+ H</a:t>
            </a:r>
            <a:r>
              <a:rPr lang="en-US" baseline="-25000" dirty="0"/>
              <a:t>2</a:t>
            </a:r>
            <a:r>
              <a:rPr lang="en-US" dirty="0"/>
              <a:t> → OH + H </a:t>
            </a:r>
          </a:p>
          <a:p>
            <a:r>
              <a:rPr lang="en-US" dirty="0" smtClean="0"/>
              <a:t>This </a:t>
            </a:r>
            <a:r>
              <a:rPr lang="en-US" dirty="0"/>
              <a:t>branching sequence of reactions leads to an H</a:t>
            </a:r>
            <a:r>
              <a:rPr lang="en-US" baseline="-25000" dirty="0"/>
              <a:t>2</a:t>
            </a:r>
            <a:r>
              <a:rPr lang="en-US" dirty="0"/>
              <a:t>–O</a:t>
            </a:r>
            <a:r>
              <a:rPr lang="en-US" baseline="-25000" dirty="0"/>
              <a:t>2</a:t>
            </a:r>
            <a:r>
              <a:rPr lang="en-US" dirty="0"/>
              <a:t> explosion. </a:t>
            </a:r>
          </a:p>
          <a:p>
            <a:pPr marL="0" indent="0">
              <a:buNone/>
            </a:pPr>
            <a:endParaRPr lang="en-US" dirty="0"/>
          </a:p>
        </p:txBody>
      </p:sp>
      <p:pic>
        <p:nvPicPr>
          <p:cNvPr id="6" name="Picture 5" descr="57175_CH07_FIG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416" y="2234184"/>
            <a:ext cx="3529584" cy="2414016"/>
          </a:xfrm>
          <a:prstGeom prst="rect">
            <a:avLst/>
          </a:prstGeom>
        </p:spPr>
      </p:pic>
    </p:spTree>
    <p:extLst>
      <p:ext uri="{BB962C8B-B14F-4D97-AF65-F5344CB8AC3E}">
        <p14:creationId xmlns:p14="http://schemas.microsoft.com/office/powerpoint/2010/main" val="115171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a:t>
            </a:r>
            <a:r>
              <a:rPr lang="en-US" dirty="0" smtClean="0"/>
              <a:t>Oxidation</a:t>
            </a:r>
            <a:endParaRPr lang="en-US" dirty="0"/>
          </a:p>
        </p:txBody>
      </p:sp>
      <p:sp>
        <p:nvSpPr>
          <p:cNvPr id="3" name="Content Placeholder 2"/>
          <p:cNvSpPr>
            <a:spLocks noGrp="1"/>
          </p:cNvSpPr>
          <p:nvPr>
            <p:ph idx="1"/>
          </p:nvPr>
        </p:nvSpPr>
        <p:spPr/>
        <p:txBody>
          <a:bodyPr>
            <a:normAutofit/>
          </a:bodyPr>
          <a:lstStyle/>
          <a:p>
            <a:r>
              <a:rPr lang="en-US" dirty="0" smtClean="0"/>
              <a:t>Sequence </a:t>
            </a:r>
            <a:r>
              <a:rPr lang="en-US" dirty="0"/>
              <a:t>continues until one or both reactants is consumed.   </a:t>
            </a:r>
          </a:p>
          <a:p>
            <a:pPr lvl="1"/>
            <a:r>
              <a:rPr lang="en-US" dirty="0" smtClean="0"/>
              <a:t>Chain </a:t>
            </a:r>
            <a:r>
              <a:rPr lang="en-US" dirty="0"/>
              <a:t>termination </a:t>
            </a:r>
            <a:r>
              <a:rPr lang="en-US" dirty="0" smtClean="0"/>
              <a:t>reactions</a:t>
            </a:r>
            <a:endParaRPr lang="en-US" dirty="0"/>
          </a:p>
          <a:p>
            <a:pPr lvl="1"/>
            <a:r>
              <a:rPr lang="en-US" dirty="0" smtClean="0"/>
              <a:t>H </a:t>
            </a:r>
            <a:r>
              <a:rPr lang="en-US" dirty="0"/>
              <a:t>+ O → OH and H + OH → H</a:t>
            </a:r>
            <a:r>
              <a:rPr lang="en-US" baseline="-25000" dirty="0"/>
              <a:t>2</a:t>
            </a:r>
            <a:r>
              <a:rPr lang="en-US" dirty="0"/>
              <a:t>O</a:t>
            </a:r>
          </a:p>
          <a:p>
            <a:r>
              <a:rPr lang="en-US" dirty="0" smtClean="0"/>
              <a:t>The </a:t>
            </a:r>
            <a:r>
              <a:rPr lang="en-US" dirty="0"/>
              <a:t>hydrogen oxidation reaction is unique in its small number of chemical species and reactions. </a:t>
            </a:r>
          </a:p>
          <a:p>
            <a:endParaRPr lang="en-US" dirty="0"/>
          </a:p>
        </p:txBody>
      </p:sp>
    </p:spTree>
    <p:extLst>
      <p:ext uri="{BB962C8B-B14F-4D97-AF65-F5344CB8AC3E}">
        <p14:creationId xmlns:p14="http://schemas.microsoft.com/office/powerpoint/2010/main" val="206558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Premixed Methane–Oxygen Flame </a:t>
            </a:r>
            <a:r>
              <a:rPr lang="en-US" dirty="0" smtClean="0"/>
              <a:t>Chemistry</a:t>
            </a:r>
            <a:endParaRPr lang="en-US" dirty="0"/>
          </a:p>
        </p:txBody>
      </p:sp>
      <p:sp>
        <p:nvSpPr>
          <p:cNvPr id="3" name="Content Placeholder 2"/>
          <p:cNvSpPr>
            <a:spLocks noGrp="1"/>
          </p:cNvSpPr>
          <p:nvPr>
            <p:ph idx="1"/>
          </p:nvPr>
        </p:nvSpPr>
        <p:spPr/>
        <p:txBody>
          <a:bodyPr/>
          <a:lstStyle/>
          <a:p>
            <a:r>
              <a:rPr lang="en-US" dirty="0"/>
              <a:t>Methane is the simplest hydrocarbon fuel but still involves 53 chemical species and 325 reactions.</a:t>
            </a:r>
          </a:p>
          <a:p>
            <a:r>
              <a:rPr lang="en-US" dirty="0"/>
              <a:t>M</a:t>
            </a:r>
            <a:r>
              <a:rPr lang="en-US" dirty="0" smtClean="0"/>
              <a:t>ethane–oxygen </a:t>
            </a:r>
            <a:r>
              <a:rPr lang="en-US" dirty="0"/>
              <a:t>reaction involves chain initiation, propagation, branching, and termination steps.</a:t>
            </a:r>
          </a:p>
          <a:p>
            <a:pPr marL="0" indent="0">
              <a:buNone/>
            </a:pPr>
            <a:endParaRPr lang="en-US" dirty="0"/>
          </a:p>
        </p:txBody>
      </p:sp>
    </p:spTree>
    <p:extLst>
      <p:ext uri="{BB962C8B-B14F-4D97-AF65-F5344CB8AC3E}">
        <p14:creationId xmlns:p14="http://schemas.microsoft.com/office/powerpoint/2010/main" val="2227258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Premixed Methane–Oxygen Flame </a:t>
            </a:r>
            <a:r>
              <a:rPr lang="en-US" dirty="0" smtClean="0"/>
              <a:t>Chemistry</a:t>
            </a:r>
            <a:endParaRPr lang="en-US" dirty="0"/>
          </a:p>
        </p:txBody>
      </p:sp>
      <p:pic>
        <p:nvPicPr>
          <p:cNvPr id="5" name="Picture 4" descr="57175_CH07_FIG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417" y="1834896"/>
            <a:ext cx="3005583" cy="4337304"/>
          </a:xfrm>
          <a:prstGeom prst="rect">
            <a:avLst/>
          </a:prstGeom>
        </p:spPr>
      </p:pic>
    </p:spTree>
    <p:extLst>
      <p:ext uri="{BB962C8B-B14F-4D97-AF65-F5344CB8AC3E}">
        <p14:creationId xmlns:p14="http://schemas.microsoft.com/office/powerpoint/2010/main" val="1217275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Combustion of Larger Hydrocarbon </a:t>
            </a:r>
            <a:r>
              <a:rPr lang="en-US" dirty="0" smtClean="0"/>
              <a:t>Fuels</a:t>
            </a:r>
            <a:endParaRPr lang="en-US" dirty="0"/>
          </a:p>
        </p:txBody>
      </p:sp>
      <p:sp>
        <p:nvSpPr>
          <p:cNvPr id="3" name="Content Placeholder 2"/>
          <p:cNvSpPr>
            <a:spLocks noGrp="1"/>
          </p:cNvSpPr>
          <p:nvPr>
            <p:ph idx="1"/>
          </p:nvPr>
        </p:nvSpPr>
        <p:spPr/>
        <p:txBody>
          <a:bodyPr/>
          <a:lstStyle/>
          <a:p>
            <a:r>
              <a:rPr lang="en-US" dirty="0"/>
              <a:t>Fuels with a greater number of carbon atoms involve greater numbers of chemical species and reactions for </a:t>
            </a:r>
            <a:r>
              <a:rPr lang="en-US" dirty="0" smtClean="0"/>
              <a:t>the </a:t>
            </a:r>
            <a:r>
              <a:rPr lang="en-US" dirty="0"/>
              <a:t>flame </a:t>
            </a:r>
            <a:r>
              <a:rPr lang="en-US" dirty="0" smtClean="0"/>
              <a:t>mechanism.</a:t>
            </a:r>
            <a:endParaRPr lang="en-US" dirty="0"/>
          </a:p>
        </p:txBody>
      </p:sp>
    </p:spTree>
    <p:extLst>
      <p:ext uri="{BB962C8B-B14F-4D97-AF65-F5344CB8AC3E}">
        <p14:creationId xmlns:p14="http://schemas.microsoft.com/office/powerpoint/2010/main" val="3614353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(H</a:t>
            </a:r>
            <a:r>
              <a:rPr lang="en-US" baseline="-25000" dirty="0"/>
              <a:t>2</a:t>
            </a:r>
            <a:r>
              <a:rPr lang="en-US" dirty="0" smtClean="0"/>
              <a:t>)</a:t>
            </a:r>
            <a:endParaRPr lang="en-US" dirty="0"/>
          </a:p>
        </p:txBody>
      </p:sp>
      <p:sp>
        <p:nvSpPr>
          <p:cNvPr id="3" name="Content Placeholder 2"/>
          <p:cNvSpPr>
            <a:spLocks noGrp="1"/>
          </p:cNvSpPr>
          <p:nvPr>
            <p:ph idx="1"/>
          </p:nvPr>
        </p:nvSpPr>
        <p:spPr/>
        <p:txBody>
          <a:bodyPr/>
          <a:lstStyle/>
          <a:p>
            <a:r>
              <a:rPr lang="en-US" dirty="0"/>
              <a:t>A</a:t>
            </a:r>
            <a:r>
              <a:rPr lang="en-US" dirty="0" smtClean="0"/>
              <a:t>mong </a:t>
            </a:r>
            <a:r>
              <a:rPr lang="en-US" dirty="0"/>
              <a:t>the most dangerous gases (fire-wise</a:t>
            </a:r>
            <a:r>
              <a:rPr lang="en-US" dirty="0" smtClean="0"/>
              <a:t>) </a:t>
            </a:r>
            <a:endParaRPr lang="en-US" dirty="0"/>
          </a:p>
          <a:p>
            <a:pPr lvl="1"/>
            <a:r>
              <a:rPr lang="en-US" dirty="0" smtClean="0"/>
              <a:t>Odorless</a:t>
            </a:r>
            <a:endParaRPr lang="en-US" dirty="0"/>
          </a:p>
          <a:p>
            <a:pPr lvl="1"/>
            <a:r>
              <a:rPr lang="en-US" dirty="0" smtClean="0"/>
              <a:t>Almost </a:t>
            </a:r>
            <a:r>
              <a:rPr lang="en-US" dirty="0"/>
              <a:t>invisible flame</a:t>
            </a:r>
          </a:p>
          <a:p>
            <a:endParaRPr lang="en-US" dirty="0"/>
          </a:p>
        </p:txBody>
      </p:sp>
    </p:spTree>
    <p:extLst>
      <p:ext uri="{BB962C8B-B14F-4D97-AF65-F5344CB8AC3E}">
        <p14:creationId xmlns:p14="http://schemas.microsoft.com/office/powerpoint/2010/main" val="663670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(H</a:t>
            </a:r>
            <a:r>
              <a:rPr lang="en-US" baseline="-25000" dirty="0"/>
              <a:t>2</a:t>
            </a:r>
            <a:r>
              <a:rPr lang="en-US" dirty="0" smtClean="0"/>
              <a:t>)</a:t>
            </a:r>
            <a:endParaRPr lang="en-US" dirty="0"/>
          </a:p>
        </p:txBody>
      </p:sp>
      <p:sp>
        <p:nvSpPr>
          <p:cNvPr id="4" name="Content Placeholder 3"/>
          <p:cNvSpPr>
            <a:spLocks noGrp="1"/>
          </p:cNvSpPr>
          <p:nvPr>
            <p:ph sz="half" idx="1"/>
          </p:nvPr>
        </p:nvSpPr>
        <p:spPr/>
        <p:txBody>
          <a:bodyPr/>
          <a:lstStyle/>
          <a:p>
            <a:r>
              <a:rPr lang="en-US" dirty="0" smtClean="0"/>
              <a:t>Wide </a:t>
            </a:r>
            <a:r>
              <a:rPr lang="en-US" dirty="0"/>
              <a:t>flammability limits</a:t>
            </a:r>
          </a:p>
          <a:p>
            <a:r>
              <a:rPr lang="en-US" dirty="0" smtClean="0"/>
              <a:t>Easily </a:t>
            </a:r>
            <a:r>
              <a:rPr lang="en-US" dirty="0"/>
              <a:t>ignited when mixed with air</a:t>
            </a:r>
          </a:p>
          <a:p>
            <a:r>
              <a:rPr lang="en-US" dirty="0" smtClean="0"/>
              <a:t>Higher </a:t>
            </a:r>
            <a:r>
              <a:rPr lang="en-US" dirty="0"/>
              <a:t>burning velocity than any other combustible</a:t>
            </a:r>
          </a:p>
          <a:p>
            <a:endParaRPr lang="en-US" dirty="0"/>
          </a:p>
        </p:txBody>
      </p:sp>
      <p:pic>
        <p:nvPicPr>
          <p:cNvPr id="6" name="Picture 5" descr="57175_CH07_FIG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403" y="1767840"/>
            <a:ext cx="4224528" cy="4175760"/>
          </a:xfrm>
          <a:prstGeom prst="rect">
            <a:avLst/>
          </a:prstGeom>
        </p:spPr>
      </p:pic>
    </p:spTree>
    <p:extLst>
      <p:ext uri="{BB962C8B-B14F-4D97-AF65-F5344CB8AC3E}">
        <p14:creationId xmlns:p14="http://schemas.microsoft.com/office/powerpoint/2010/main" val="1803368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Hydrogen (H</a:t>
            </a:r>
            <a:r>
              <a:rPr lang="en-US" baseline="-25000" dirty="0"/>
              <a:t>2</a:t>
            </a:r>
            <a:r>
              <a:rPr lang="en-US" dirty="0" smtClean="0"/>
              <a:t>)</a:t>
            </a:r>
            <a:endParaRPr lang="en-US" dirty="0"/>
          </a:p>
        </p:txBody>
      </p:sp>
      <p:sp>
        <p:nvSpPr>
          <p:cNvPr id="3" name="Content Placeholder 2"/>
          <p:cNvSpPr>
            <a:spLocks noGrp="1"/>
          </p:cNvSpPr>
          <p:nvPr>
            <p:ph idx="1"/>
          </p:nvPr>
        </p:nvSpPr>
        <p:spPr/>
        <p:txBody>
          <a:bodyPr/>
          <a:lstStyle/>
          <a:p>
            <a:r>
              <a:rPr lang="en-US" dirty="0" smtClean="0"/>
              <a:t>Flammable </a:t>
            </a:r>
            <a:r>
              <a:rPr lang="en-US" dirty="0"/>
              <a:t>levels of hydrogen are generated in well-known </a:t>
            </a:r>
            <a:r>
              <a:rPr lang="en-US" dirty="0" smtClean="0"/>
              <a:t>situations.</a:t>
            </a:r>
            <a:endParaRPr lang="en-US" dirty="0"/>
          </a:p>
          <a:p>
            <a:r>
              <a:rPr lang="en-US" dirty="0" smtClean="0"/>
              <a:t>Hydrogen </a:t>
            </a:r>
            <a:r>
              <a:rPr lang="en-US" dirty="0"/>
              <a:t>is </a:t>
            </a:r>
            <a:r>
              <a:rPr lang="en-US" dirty="0" smtClean="0"/>
              <a:t>light.  </a:t>
            </a:r>
          </a:p>
          <a:p>
            <a:r>
              <a:rPr lang="en-US" dirty="0"/>
              <a:t>C</a:t>
            </a:r>
            <a:r>
              <a:rPr lang="en-US" dirty="0" smtClean="0"/>
              <a:t>an </a:t>
            </a:r>
            <a:r>
              <a:rPr lang="en-US" dirty="0"/>
              <a:t>rise to the upper area of a </a:t>
            </a:r>
            <a:r>
              <a:rPr lang="en-US" dirty="0" smtClean="0"/>
              <a:t>compartment</a:t>
            </a:r>
            <a:endParaRPr lang="en-US" dirty="0"/>
          </a:p>
          <a:p>
            <a:pPr marL="0" indent="0">
              <a:buNone/>
            </a:pPr>
            <a:endParaRPr lang="en-US" dirty="0"/>
          </a:p>
        </p:txBody>
      </p:sp>
    </p:spTree>
    <p:extLst>
      <p:ext uri="{BB962C8B-B14F-4D97-AF65-F5344CB8AC3E}">
        <p14:creationId xmlns:p14="http://schemas.microsoft.com/office/powerpoint/2010/main" val="74043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Acetylene (C</a:t>
            </a:r>
            <a:r>
              <a:rPr lang="en-US" baseline="-25000" dirty="0"/>
              <a:t>2</a:t>
            </a:r>
            <a:r>
              <a:rPr lang="en-US" dirty="0"/>
              <a:t>H</a:t>
            </a:r>
            <a:r>
              <a:rPr lang="en-US" baseline="-25000" dirty="0"/>
              <a:t>2</a:t>
            </a:r>
            <a:r>
              <a:rPr lang="en-US" dirty="0" smtClean="0"/>
              <a:t>)</a:t>
            </a:r>
            <a:endParaRPr lang="en-US" dirty="0"/>
          </a:p>
        </p:txBody>
      </p:sp>
      <p:sp>
        <p:nvSpPr>
          <p:cNvPr id="3" name="Content Placeholder 2"/>
          <p:cNvSpPr>
            <a:spLocks noGrp="1"/>
          </p:cNvSpPr>
          <p:nvPr>
            <p:ph idx="1"/>
          </p:nvPr>
        </p:nvSpPr>
        <p:spPr/>
        <p:txBody>
          <a:bodyPr/>
          <a:lstStyle/>
          <a:p>
            <a:r>
              <a:rPr lang="en-US" dirty="0" smtClean="0"/>
              <a:t>Extremely </a:t>
            </a:r>
            <a:r>
              <a:rPr lang="en-US" dirty="0"/>
              <a:t>reactive and flammable </a:t>
            </a:r>
          </a:p>
          <a:p>
            <a:r>
              <a:rPr lang="en-US" dirty="0" smtClean="0"/>
              <a:t>Must </a:t>
            </a:r>
            <a:r>
              <a:rPr lang="en-US" dirty="0"/>
              <a:t>be stored in cylinders filled with porous mass </a:t>
            </a:r>
            <a:r>
              <a:rPr lang="en-US" dirty="0" smtClean="0"/>
              <a:t>  </a:t>
            </a:r>
            <a:endParaRPr lang="en-US" dirty="0"/>
          </a:p>
          <a:p>
            <a:r>
              <a:rPr lang="en-US" dirty="0" smtClean="0"/>
              <a:t>Can </a:t>
            </a:r>
            <a:r>
              <a:rPr lang="en-US" dirty="0"/>
              <a:t>be effectively stored as liquid, but flows out as </a:t>
            </a:r>
            <a:r>
              <a:rPr lang="en-US" dirty="0" smtClean="0"/>
              <a:t>gas</a:t>
            </a:r>
            <a:endParaRPr lang="en-US" dirty="0"/>
          </a:p>
          <a:p>
            <a:r>
              <a:rPr lang="en-US" dirty="0" smtClean="0"/>
              <a:t>Wide </a:t>
            </a:r>
            <a:r>
              <a:rPr lang="en-US" dirty="0"/>
              <a:t>flammability </a:t>
            </a:r>
            <a:r>
              <a:rPr lang="en-US" dirty="0" smtClean="0"/>
              <a:t>limits</a:t>
            </a:r>
            <a:endParaRPr lang="en-US" dirty="0"/>
          </a:p>
          <a:p>
            <a:endParaRPr lang="en-US" dirty="0"/>
          </a:p>
        </p:txBody>
      </p:sp>
    </p:spTree>
    <p:extLst>
      <p:ext uri="{BB962C8B-B14F-4D97-AF65-F5344CB8AC3E}">
        <p14:creationId xmlns:p14="http://schemas.microsoft.com/office/powerpoint/2010/main" val="2592047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Acetylene (C</a:t>
            </a:r>
            <a:r>
              <a:rPr lang="en-US" baseline="-25000" dirty="0"/>
              <a:t>2</a:t>
            </a:r>
            <a:r>
              <a:rPr lang="en-US" dirty="0"/>
              <a:t>H</a:t>
            </a:r>
            <a:r>
              <a:rPr lang="en-US" baseline="-25000" dirty="0"/>
              <a:t>2</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F</a:t>
            </a:r>
            <a:r>
              <a:rPr lang="en-US" dirty="0" smtClean="0"/>
              <a:t>usible </a:t>
            </a:r>
            <a:r>
              <a:rPr lang="en-US" dirty="0"/>
              <a:t>plug that opens at </a:t>
            </a:r>
            <a:r>
              <a:rPr lang="en-US" dirty="0" smtClean="0"/>
              <a:t>212 °F </a:t>
            </a:r>
            <a:r>
              <a:rPr lang="en-US" dirty="0"/>
              <a:t>is required in all acetylene tanks in North </a:t>
            </a:r>
            <a:r>
              <a:rPr lang="en-US" dirty="0" smtClean="0"/>
              <a:t>America.</a:t>
            </a:r>
            <a:endParaRPr lang="en-US" dirty="0"/>
          </a:p>
          <a:p>
            <a:r>
              <a:rPr lang="en-US" dirty="0" smtClean="0"/>
              <a:t>Acetylene–air </a:t>
            </a:r>
            <a:r>
              <a:rPr lang="en-US" dirty="0"/>
              <a:t>flames propagate rapidly.</a:t>
            </a:r>
          </a:p>
          <a:p>
            <a:r>
              <a:rPr lang="en-US" dirty="0" smtClean="0"/>
              <a:t>Copper </a:t>
            </a:r>
            <a:r>
              <a:rPr lang="en-US" dirty="0"/>
              <a:t>and copper alloys are not used in storing or delivering </a:t>
            </a:r>
            <a:r>
              <a:rPr lang="en-US" dirty="0" smtClean="0"/>
              <a:t>acetylene.</a:t>
            </a:r>
            <a:endParaRPr lang="en-US" dirty="0"/>
          </a:p>
          <a:p>
            <a:endParaRPr lang="en-US" dirty="0"/>
          </a:p>
        </p:txBody>
      </p:sp>
    </p:spTree>
    <p:extLst>
      <p:ext uri="{BB962C8B-B14F-4D97-AF65-F5344CB8AC3E}">
        <p14:creationId xmlns:p14="http://schemas.microsoft.com/office/powerpoint/2010/main" val="148855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Gaseous Fuels</a:t>
            </a:r>
            <a:endParaRPr lang="en-US" dirty="0"/>
          </a:p>
        </p:txBody>
      </p:sp>
      <p:sp>
        <p:nvSpPr>
          <p:cNvPr id="3" name="Content Placeholder 2"/>
          <p:cNvSpPr>
            <a:spLocks noGrp="1"/>
          </p:cNvSpPr>
          <p:nvPr>
            <p:ph sz="half" idx="1"/>
          </p:nvPr>
        </p:nvSpPr>
        <p:spPr/>
        <p:txBody>
          <a:bodyPr/>
          <a:lstStyle/>
          <a:p>
            <a:r>
              <a:rPr lang="en-US" dirty="0" smtClean="0"/>
              <a:t>Oxidation </a:t>
            </a:r>
            <a:r>
              <a:rPr lang="en-US" dirty="0"/>
              <a:t>of gaseous fuels generates a lot of heat.</a:t>
            </a:r>
          </a:p>
          <a:p>
            <a:endParaRPr lang="en-US" dirty="0"/>
          </a:p>
        </p:txBody>
      </p:sp>
      <p:pic>
        <p:nvPicPr>
          <p:cNvPr id="5" name="Picture 4" descr="57175_CH07_FIG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057400"/>
            <a:ext cx="3407561" cy="2590800"/>
          </a:xfrm>
          <a:prstGeom prst="rect">
            <a:avLst/>
          </a:prstGeom>
        </p:spPr>
      </p:pic>
      <p:sp>
        <p:nvSpPr>
          <p:cNvPr id="7" name="TextBox 6"/>
          <p:cNvSpPr txBox="1"/>
          <p:nvPr/>
        </p:nvSpPr>
        <p:spPr>
          <a:xfrm rot="16200000">
            <a:off x="6864578" y="2902178"/>
            <a:ext cx="3429000" cy="215444"/>
          </a:xfrm>
          <a:prstGeom prst="rect">
            <a:avLst/>
          </a:prstGeom>
          <a:noFill/>
        </p:spPr>
        <p:txBody>
          <a:bodyPr wrap="square" rtlCol="0">
            <a:spAutoFit/>
          </a:bodyPr>
          <a:lstStyle/>
          <a:p>
            <a:r>
              <a:rPr lang="en-US" sz="800" dirty="0" smtClean="0">
                <a:latin typeface="Arial"/>
                <a:cs typeface="Arial"/>
              </a:rPr>
              <a:t>Courtesy of the US Navy.</a:t>
            </a:r>
            <a:endParaRPr lang="en-US" sz="800" dirty="0">
              <a:latin typeface="Arial"/>
              <a:cs typeface="Arial"/>
            </a:endParaRPr>
          </a:p>
        </p:txBody>
      </p:sp>
    </p:spTree>
    <p:extLst>
      <p:ext uri="{BB962C8B-B14F-4D97-AF65-F5344CB8AC3E}">
        <p14:creationId xmlns:p14="http://schemas.microsoft.com/office/powerpoint/2010/main" val="2480739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Methane (CH</a:t>
            </a:r>
            <a:r>
              <a:rPr lang="en-US" baseline="-25000" dirty="0"/>
              <a:t>4</a:t>
            </a:r>
            <a:r>
              <a:rPr lang="en-US" dirty="0"/>
              <a:t>)</a:t>
            </a:r>
          </a:p>
        </p:txBody>
      </p:sp>
      <p:sp>
        <p:nvSpPr>
          <p:cNvPr id="3" name="Content Placeholder 2"/>
          <p:cNvSpPr>
            <a:spLocks noGrp="1"/>
          </p:cNvSpPr>
          <p:nvPr>
            <p:ph idx="1"/>
          </p:nvPr>
        </p:nvSpPr>
        <p:spPr/>
        <p:txBody>
          <a:bodyPr/>
          <a:lstStyle/>
          <a:p>
            <a:r>
              <a:rPr lang="en-US" dirty="0" smtClean="0"/>
              <a:t>Odorless </a:t>
            </a:r>
            <a:r>
              <a:rPr lang="en-US" dirty="0"/>
              <a:t>gas</a:t>
            </a:r>
          </a:p>
          <a:p>
            <a:r>
              <a:rPr lang="en-US" dirty="0" smtClean="0"/>
              <a:t>Lighter </a:t>
            </a:r>
            <a:r>
              <a:rPr lang="en-US" dirty="0"/>
              <a:t>than air</a:t>
            </a:r>
          </a:p>
          <a:p>
            <a:r>
              <a:rPr lang="en-US" dirty="0" smtClean="0"/>
              <a:t>Main </a:t>
            </a:r>
            <a:r>
              <a:rPr lang="en-US" dirty="0"/>
              <a:t>constituent of natural gas</a:t>
            </a:r>
          </a:p>
          <a:p>
            <a:r>
              <a:rPr lang="en-US" dirty="0" smtClean="0"/>
              <a:t>Flammability </a:t>
            </a:r>
            <a:r>
              <a:rPr lang="en-US" dirty="0"/>
              <a:t>similar to other saturated hydrocarbon gases</a:t>
            </a:r>
          </a:p>
          <a:p>
            <a:endParaRPr lang="en-US" dirty="0"/>
          </a:p>
        </p:txBody>
      </p:sp>
    </p:spTree>
    <p:extLst>
      <p:ext uri="{BB962C8B-B14F-4D97-AF65-F5344CB8AC3E}">
        <p14:creationId xmlns:p14="http://schemas.microsoft.com/office/powerpoint/2010/main" val="603350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Ethylene (C</a:t>
            </a:r>
            <a:r>
              <a:rPr lang="en-US" baseline="-25000" dirty="0"/>
              <a:t>2</a:t>
            </a:r>
            <a:r>
              <a:rPr lang="en-US" dirty="0"/>
              <a:t>H</a:t>
            </a:r>
            <a:r>
              <a:rPr lang="en-US" baseline="-25000" dirty="0"/>
              <a:t>4</a:t>
            </a:r>
            <a:r>
              <a:rPr lang="en-US" dirty="0"/>
              <a:t>)</a:t>
            </a:r>
          </a:p>
        </p:txBody>
      </p:sp>
      <p:sp>
        <p:nvSpPr>
          <p:cNvPr id="3" name="Content Placeholder 2"/>
          <p:cNvSpPr>
            <a:spLocks noGrp="1"/>
          </p:cNvSpPr>
          <p:nvPr>
            <p:ph idx="1"/>
          </p:nvPr>
        </p:nvSpPr>
        <p:spPr/>
        <p:txBody>
          <a:bodyPr>
            <a:normAutofit/>
          </a:bodyPr>
          <a:lstStyle/>
          <a:p>
            <a:r>
              <a:rPr lang="en-US" sz="2800" dirty="0" smtClean="0"/>
              <a:t>Industrial </a:t>
            </a:r>
            <a:r>
              <a:rPr lang="en-US" sz="2800" dirty="0"/>
              <a:t>gas</a:t>
            </a:r>
          </a:p>
          <a:p>
            <a:r>
              <a:rPr lang="en-US" sz="2800" dirty="0" smtClean="0"/>
              <a:t>Faint</a:t>
            </a:r>
            <a:r>
              <a:rPr lang="en-US" sz="2800" dirty="0"/>
              <a:t>, sweet odor</a:t>
            </a:r>
          </a:p>
          <a:p>
            <a:r>
              <a:rPr lang="en-US" sz="2800" dirty="0" smtClean="0"/>
              <a:t>Ethylene–air mixtures, compared to saturated hydrocarbon-air mixtures: </a:t>
            </a:r>
            <a:endParaRPr lang="en-US" sz="2800" dirty="0"/>
          </a:p>
          <a:p>
            <a:pPr lvl="1"/>
            <a:r>
              <a:rPr lang="en-US" sz="2400" dirty="0" smtClean="0"/>
              <a:t>Wider </a:t>
            </a:r>
            <a:r>
              <a:rPr lang="en-US" sz="2400" dirty="0"/>
              <a:t>flammability limits</a:t>
            </a:r>
          </a:p>
          <a:p>
            <a:pPr lvl="1"/>
            <a:r>
              <a:rPr lang="en-US" sz="2400" dirty="0" smtClean="0"/>
              <a:t>Easier </a:t>
            </a:r>
            <a:r>
              <a:rPr lang="en-US" sz="2400" dirty="0"/>
              <a:t>to ignite</a:t>
            </a:r>
          </a:p>
          <a:p>
            <a:pPr lvl="1"/>
            <a:r>
              <a:rPr lang="en-US" sz="2400" dirty="0" smtClean="0"/>
              <a:t>More </a:t>
            </a:r>
            <a:r>
              <a:rPr lang="en-US" sz="2400" dirty="0"/>
              <a:t>rapid flame propagation</a:t>
            </a:r>
          </a:p>
          <a:p>
            <a:pPr lvl="1"/>
            <a:r>
              <a:rPr lang="en-US" sz="2400" dirty="0" smtClean="0"/>
              <a:t>Can </a:t>
            </a:r>
            <a:r>
              <a:rPr lang="en-US" sz="2400" dirty="0"/>
              <a:t>detonate</a:t>
            </a:r>
          </a:p>
          <a:p>
            <a:r>
              <a:rPr lang="en-US" sz="2800" dirty="0" smtClean="0"/>
              <a:t>More luminous flames</a:t>
            </a:r>
            <a:endParaRPr lang="en-US" sz="2800" dirty="0"/>
          </a:p>
        </p:txBody>
      </p:sp>
    </p:spTree>
    <p:extLst>
      <p:ext uri="{BB962C8B-B14F-4D97-AF65-F5344CB8AC3E}">
        <p14:creationId xmlns:p14="http://schemas.microsoft.com/office/powerpoint/2010/main" val="1233214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Ammonia (NH</a:t>
            </a:r>
            <a:r>
              <a:rPr lang="en-US" baseline="-25000" dirty="0"/>
              <a:t>3</a:t>
            </a:r>
            <a:r>
              <a:rPr lang="en-US" dirty="0"/>
              <a:t>)</a:t>
            </a:r>
          </a:p>
        </p:txBody>
      </p:sp>
      <p:sp>
        <p:nvSpPr>
          <p:cNvPr id="4" name="Content Placeholder 3"/>
          <p:cNvSpPr>
            <a:spLocks noGrp="1"/>
          </p:cNvSpPr>
          <p:nvPr>
            <p:ph sz="half" idx="1"/>
          </p:nvPr>
        </p:nvSpPr>
        <p:spPr/>
        <p:txBody>
          <a:bodyPr/>
          <a:lstStyle/>
          <a:p>
            <a:r>
              <a:rPr lang="en-US" sz="2400" dirty="0" smtClean="0"/>
              <a:t>Commercial </a:t>
            </a:r>
            <a:r>
              <a:rPr lang="en-US" sz="2400" dirty="0"/>
              <a:t>refrigerant and fertilizer</a:t>
            </a:r>
          </a:p>
          <a:p>
            <a:r>
              <a:rPr lang="en-US" sz="2400" dirty="0" smtClean="0"/>
              <a:t>Sharp</a:t>
            </a:r>
            <a:r>
              <a:rPr lang="en-US" sz="2400" dirty="0"/>
              <a:t>, pungent odor</a:t>
            </a:r>
          </a:p>
          <a:p>
            <a:r>
              <a:rPr lang="en-US" sz="2400" dirty="0" smtClean="0"/>
              <a:t> </a:t>
            </a:r>
            <a:r>
              <a:rPr lang="en-US" sz="2400" dirty="0"/>
              <a:t>Ammonia–air </a:t>
            </a:r>
            <a:r>
              <a:rPr lang="en-US" sz="2400" dirty="0" smtClean="0"/>
              <a:t>mixtures, compared to hydrocarbon-air mixtures: </a:t>
            </a:r>
            <a:endParaRPr lang="en-US" sz="2400" dirty="0"/>
          </a:p>
          <a:p>
            <a:pPr lvl="1"/>
            <a:r>
              <a:rPr lang="en-US" sz="2000" dirty="0" smtClean="0"/>
              <a:t>Difficult </a:t>
            </a:r>
            <a:r>
              <a:rPr lang="en-US" sz="2000" dirty="0"/>
              <a:t>to ignite</a:t>
            </a:r>
          </a:p>
          <a:p>
            <a:pPr lvl="1"/>
            <a:r>
              <a:rPr lang="en-US" sz="2000" dirty="0" smtClean="0"/>
              <a:t>Burn </a:t>
            </a:r>
            <a:r>
              <a:rPr lang="en-US" sz="2000" dirty="0"/>
              <a:t>more slowly</a:t>
            </a:r>
          </a:p>
          <a:p>
            <a:endParaRPr lang="en-US" dirty="0"/>
          </a:p>
        </p:txBody>
      </p:sp>
      <p:pic>
        <p:nvPicPr>
          <p:cNvPr id="3" name="Picture 2" descr="57175_CH07_FIG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094" y="1828800"/>
            <a:ext cx="3538740" cy="2362200"/>
          </a:xfrm>
          <a:prstGeom prst="rect">
            <a:avLst/>
          </a:prstGeom>
        </p:spPr>
      </p:pic>
      <p:sp>
        <p:nvSpPr>
          <p:cNvPr id="7" name="TextBox 6"/>
          <p:cNvSpPr txBox="1"/>
          <p:nvPr/>
        </p:nvSpPr>
        <p:spPr>
          <a:xfrm rot="16200000">
            <a:off x="6775222" y="2368778"/>
            <a:ext cx="3429000" cy="215444"/>
          </a:xfrm>
          <a:prstGeom prst="rect">
            <a:avLst/>
          </a:prstGeom>
          <a:noFill/>
        </p:spPr>
        <p:txBody>
          <a:bodyPr wrap="square" rtlCol="0">
            <a:spAutoFit/>
          </a:bodyPr>
          <a:lstStyle/>
          <a:p>
            <a:r>
              <a:rPr lang="en-US" sz="800" dirty="0" smtClean="0">
                <a:latin typeface="Arial"/>
                <a:cs typeface="Arial"/>
              </a:rPr>
              <a:t>© TPG/TOPHO/AP Images</a:t>
            </a:r>
            <a:endParaRPr lang="en-US" sz="800" dirty="0">
              <a:latin typeface="Arial"/>
              <a:cs typeface="Arial"/>
            </a:endParaRPr>
          </a:p>
        </p:txBody>
      </p:sp>
    </p:spTree>
    <p:extLst>
      <p:ext uri="{BB962C8B-B14F-4D97-AF65-F5344CB8AC3E}">
        <p14:creationId xmlns:p14="http://schemas.microsoft.com/office/powerpoint/2010/main" val="1861339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lvl="0"/>
            <a:r>
              <a:rPr lang="en-US" dirty="0"/>
              <a:t>The molecules that combust in a flaming fire are nearly always in the gas phase.</a:t>
            </a:r>
          </a:p>
          <a:p>
            <a:pPr lvl="0"/>
            <a:r>
              <a:rPr lang="en-US" dirty="0"/>
              <a:t>Flames can be characterized as premixed or diffusion, laminar or turbulent, and stationary or propagating. A deflagration is a subsonic flame; a detonation is a supersonic flame. </a:t>
            </a:r>
          </a:p>
          <a:p>
            <a:pPr marL="0" indent="0">
              <a:buNone/>
            </a:pPr>
            <a:endParaRPr lang="en-US" dirty="0"/>
          </a:p>
        </p:txBody>
      </p:sp>
    </p:spTree>
    <p:extLst>
      <p:ext uri="{BB962C8B-B14F-4D97-AF65-F5344CB8AC3E}">
        <p14:creationId xmlns:p14="http://schemas.microsoft.com/office/powerpoint/2010/main" val="3026926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Mixtures </a:t>
            </a:r>
            <a:r>
              <a:rPr lang="en-US" dirty="0"/>
              <a:t>of fuel and air </a:t>
            </a:r>
            <a:r>
              <a:rPr lang="en-US" dirty="0" smtClean="0"/>
              <a:t>are </a:t>
            </a:r>
            <a:r>
              <a:rPr lang="en-US" dirty="0"/>
              <a:t>flammable if the fuel concentration is greater than the lean flammability limit and less than the rich flammability limit.</a:t>
            </a:r>
          </a:p>
          <a:p>
            <a:pPr lvl="0"/>
            <a:r>
              <a:rPr lang="en-US" dirty="0"/>
              <a:t>A premixed flame has a higher burning velocity than a diffusion flame of the same fuel. The burning rate of the former is determined by the flame chemistry; </a:t>
            </a:r>
            <a:r>
              <a:rPr lang="en-US" dirty="0" smtClean="0"/>
              <a:t>the </a:t>
            </a:r>
            <a:r>
              <a:rPr lang="en-US" dirty="0"/>
              <a:t>burning rate of the latter is determined by the diffusion of fuel and air into each other. </a:t>
            </a:r>
          </a:p>
          <a:p>
            <a:endParaRPr lang="en-US" dirty="0"/>
          </a:p>
        </p:txBody>
      </p:sp>
    </p:spTree>
    <p:extLst>
      <p:ext uri="{BB962C8B-B14F-4D97-AF65-F5344CB8AC3E}">
        <p14:creationId xmlns:p14="http://schemas.microsoft.com/office/powerpoint/2010/main" val="1292981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lvl="0"/>
            <a:r>
              <a:rPr lang="en-US" dirty="0"/>
              <a:t>Piloted ignition is the ignition of a flammable mixture by a source that provides the high temperature and/or source of the free radicals needed to initiate the flame chemistry. </a:t>
            </a:r>
            <a:r>
              <a:rPr lang="en-US" dirty="0" err="1" smtClean="0"/>
              <a:t>Autoignition</a:t>
            </a:r>
            <a:r>
              <a:rPr lang="en-US" dirty="0" smtClean="0"/>
              <a:t> </a:t>
            </a:r>
            <a:r>
              <a:rPr lang="en-US" dirty="0"/>
              <a:t>occurs when the temperature of the fuel–air mixture is high enough for the collision energy of the molecules to break the molecules’ bonds.</a:t>
            </a:r>
          </a:p>
          <a:p>
            <a:endParaRPr lang="en-US" dirty="0"/>
          </a:p>
        </p:txBody>
      </p:sp>
    </p:spTree>
    <p:extLst>
      <p:ext uri="{BB962C8B-B14F-4D97-AF65-F5344CB8AC3E}">
        <p14:creationId xmlns:p14="http://schemas.microsoft.com/office/powerpoint/2010/main" val="773853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lvl="0"/>
            <a:r>
              <a:rPr lang="en-US" dirty="0"/>
              <a:t>R</a:t>
            </a:r>
            <a:r>
              <a:rPr lang="en-US" dirty="0" smtClean="0"/>
              <a:t>eactions </a:t>
            </a:r>
            <a:r>
              <a:rPr lang="en-US" dirty="0"/>
              <a:t>for the combustion of fuel molecules </a:t>
            </a:r>
            <a:r>
              <a:rPr lang="en-US" dirty="0" smtClean="0"/>
              <a:t>include </a:t>
            </a:r>
            <a:r>
              <a:rPr lang="en-US" dirty="0"/>
              <a:t>chain initiation </a:t>
            </a:r>
            <a:r>
              <a:rPr lang="en-US" dirty="0" smtClean="0"/>
              <a:t>steps, </a:t>
            </a:r>
            <a:r>
              <a:rPr lang="en-US" dirty="0"/>
              <a:t>chain propagating </a:t>
            </a:r>
            <a:r>
              <a:rPr lang="en-US" dirty="0" smtClean="0"/>
              <a:t>steps, </a:t>
            </a:r>
            <a:r>
              <a:rPr lang="en-US" dirty="0"/>
              <a:t>chain branching steps, and chain termination </a:t>
            </a:r>
            <a:r>
              <a:rPr lang="en-US" dirty="0" smtClean="0"/>
              <a:t>steps. </a:t>
            </a:r>
          </a:p>
          <a:p>
            <a:pPr marL="0" indent="0">
              <a:buNone/>
            </a:pPr>
            <a:endParaRPr lang="en-US" dirty="0"/>
          </a:p>
        </p:txBody>
      </p:sp>
    </p:spTree>
    <p:extLst>
      <p:ext uri="{BB962C8B-B14F-4D97-AF65-F5344CB8AC3E}">
        <p14:creationId xmlns:p14="http://schemas.microsoft.com/office/powerpoint/2010/main" val="4247947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pPr lvl="0"/>
            <a:r>
              <a:rPr lang="en-US" dirty="0"/>
              <a:t>The initiation steps create the free radicals that propagate the flame; the termination steps remove the free radicals, converting them into stable species. The chain branching steps multiply the number of active species in the flame, thus determining the number of simultaneous chain propagating steps. </a:t>
            </a:r>
            <a:r>
              <a:rPr lang="en-US" dirty="0" smtClean="0"/>
              <a:t>The </a:t>
            </a:r>
            <a:r>
              <a:rPr lang="en-US" dirty="0"/>
              <a:t>key chain branching reaction step is H + O</a:t>
            </a:r>
            <a:r>
              <a:rPr lang="en-US" baseline="-25000" dirty="0"/>
              <a:t>2</a:t>
            </a:r>
            <a:r>
              <a:rPr lang="en-US" dirty="0"/>
              <a:t> → OH + O.  </a:t>
            </a:r>
          </a:p>
          <a:p>
            <a:pPr marL="0" indent="0">
              <a:buNone/>
            </a:pPr>
            <a:endParaRPr lang="en-US" dirty="0"/>
          </a:p>
        </p:txBody>
      </p:sp>
    </p:spTree>
    <p:extLst>
      <p:ext uri="{BB962C8B-B14F-4D97-AF65-F5344CB8AC3E}">
        <p14:creationId xmlns:p14="http://schemas.microsoft.com/office/powerpoint/2010/main" val="3712823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lvl="0"/>
            <a:r>
              <a:rPr lang="en-US" dirty="0"/>
              <a:t>A leak of flammable gas can pose a serious fire hazard. </a:t>
            </a:r>
            <a:r>
              <a:rPr lang="en-US" dirty="0" smtClean="0"/>
              <a:t>Near </a:t>
            </a:r>
            <a:r>
              <a:rPr lang="en-US" dirty="0"/>
              <a:t>the leak, the atmosphere is fuel rich. </a:t>
            </a:r>
            <a:r>
              <a:rPr lang="en-US" dirty="0" smtClean="0"/>
              <a:t>Far </a:t>
            </a:r>
            <a:r>
              <a:rPr lang="en-US" dirty="0"/>
              <a:t>away from the leak, the atmosphere is fuel lean</a:t>
            </a:r>
            <a:r>
              <a:rPr lang="en-US" dirty="0" smtClean="0"/>
              <a:t>. </a:t>
            </a:r>
            <a:r>
              <a:rPr lang="en-US" dirty="0"/>
              <a:t>If an ignition source is active in the region where the mixture is within the flammable limits, an explosion is possible.   </a:t>
            </a:r>
          </a:p>
          <a:p>
            <a:pPr marL="0" indent="0">
              <a:buNone/>
            </a:pPr>
            <a:endParaRPr lang="en-US" dirty="0"/>
          </a:p>
        </p:txBody>
      </p:sp>
    </p:spTree>
    <p:extLst>
      <p:ext uri="{BB962C8B-B14F-4D97-AF65-F5344CB8AC3E}">
        <p14:creationId xmlns:p14="http://schemas.microsoft.com/office/powerpoint/2010/main" val="144164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Flames</a:t>
            </a:r>
          </a:p>
        </p:txBody>
      </p:sp>
      <p:sp>
        <p:nvSpPr>
          <p:cNvPr id="3" name="Content Placeholder 2"/>
          <p:cNvSpPr>
            <a:spLocks noGrp="1"/>
          </p:cNvSpPr>
          <p:nvPr>
            <p:ph idx="1"/>
          </p:nvPr>
        </p:nvSpPr>
        <p:spPr/>
        <p:txBody>
          <a:bodyPr>
            <a:normAutofit/>
          </a:bodyPr>
          <a:lstStyle/>
          <a:p>
            <a:r>
              <a:rPr lang="en-US" dirty="0"/>
              <a:t>C</a:t>
            </a:r>
            <a:r>
              <a:rPr lang="en-US" dirty="0" smtClean="0"/>
              <a:t>ategories </a:t>
            </a:r>
            <a:r>
              <a:rPr lang="en-US" dirty="0"/>
              <a:t>of flame: </a:t>
            </a:r>
          </a:p>
          <a:p>
            <a:pPr lvl="1"/>
            <a:r>
              <a:rPr lang="en-US" dirty="0" smtClean="0"/>
              <a:t>Premixed/diffusion flames</a:t>
            </a:r>
            <a:endParaRPr lang="en-US" dirty="0"/>
          </a:p>
          <a:p>
            <a:pPr lvl="1"/>
            <a:r>
              <a:rPr lang="en-US" dirty="0" smtClean="0"/>
              <a:t>Laminar/turbulent flames </a:t>
            </a:r>
            <a:endParaRPr lang="en-US" dirty="0"/>
          </a:p>
          <a:p>
            <a:pPr lvl="1"/>
            <a:r>
              <a:rPr lang="en-US" dirty="0" smtClean="0"/>
              <a:t>Stationary/propagating flames  </a:t>
            </a:r>
            <a:endParaRPr lang="en-US" dirty="0"/>
          </a:p>
          <a:p>
            <a:pPr lvl="1"/>
            <a:r>
              <a:rPr lang="en-US" dirty="0" smtClean="0"/>
              <a:t>Subsonic/supersonic flames    </a:t>
            </a:r>
          </a:p>
          <a:p>
            <a:r>
              <a:rPr lang="en-US" dirty="0" smtClean="0"/>
              <a:t>Most </a:t>
            </a:r>
            <a:r>
              <a:rPr lang="en-US" dirty="0"/>
              <a:t>fires are subsonic, turbulent diffusion flames when particularly </a:t>
            </a:r>
            <a:r>
              <a:rPr lang="en-US" dirty="0" smtClean="0"/>
              <a:t>hazardous.</a:t>
            </a:r>
            <a:endParaRPr lang="en-US" dirty="0"/>
          </a:p>
        </p:txBody>
      </p:sp>
    </p:spTree>
    <p:extLst>
      <p:ext uri="{BB962C8B-B14F-4D97-AF65-F5344CB8AC3E}">
        <p14:creationId xmlns:p14="http://schemas.microsoft.com/office/powerpoint/2010/main" val="205203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Premixed </a:t>
            </a:r>
            <a:r>
              <a:rPr lang="en-US" dirty="0" smtClean="0"/>
              <a:t>Versus </a:t>
            </a:r>
            <a:r>
              <a:rPr lang="en-US" dirty="0"/>
              <a:t>Diffusion </a:t>
            </a:r>
            <a:r>
              <a:rPr lang="en-US" dirty="0" smtClean="0"/>
              <a:t>Flames </a:t>
            </a:r>
            <a:endParaRPr lang="en-US" dirty="0"/>
          </a:p>
        </p:txBody>
      </p:sp>
      <p:sp>
        <p:nvSpPr>
          <p:cNvPr id="3" name="Content Placeholder 2"/>
          <p:cNvSpPr>
            <a:spLocks noGrp="1"/>
          </p:cNvSpPr>
          <p:nvPr>
            <p:ph idx="1"/>
          </p:nvPr>
        </p:nvSpPr>
        <p:spPr/>
        <p:txBody>
          <a:bodyPr>
            <a:normAutofit/>
          </a:bodyPr>
          <a:lstStyle/>
          <a:p>
            <a:r>
              <a:rPr lang="en-US" dirty="0" smtClean="0"/>
              <a:t>Premixed </a:t>
            </a:r>
            <a:r>
              <a:rPr lang="en-US" dirty="0"/>
              <a:t>flame example: residential gas leak and after a few minutes a person lights a match. </a:t>
            </a:r>
          </a:p>
          <a:p>
            <a:pPr lvl="1"/>
            <a:r>
              <a:rPr lang="en-US" dirty="0"/>
              <a:t>S</a:t>
            </a:r>
            <a:r>
              <a:rPr lang="en-US" dirty="0" smtClean="0"/>
              <a:t>toichiometric </a:t>
            </a:r>
            <a:r>
              <a:rPr lang="en-US" dirty="0"/>
              <a:t>mixture according to: CH</a:t>
            </a:r>
            <a:r>
              <a:rPr lang="en-US" baseline="-25000" dirty="0"/>
              <a:t>4</a:t>
            </a:r>
            <a:r>
              <a:rPr lang="en-US" dirty="0"/>
              <a:t> + 2O</a:t>
            </a:r>
            <a:r>
              <a:rPr lang="en-US" baseline="-25000" dirty="0"/>
              <a:t>2</a:t>
            </a:r>
            <a:r>
              <a:rPr lang="en-US" dirty="0"/>
              <a:t> → 2H</a:t>
            </a:r>
            <a:r>
              <a:rPr lang="en-US" baseline="-25000" dirty="0"/>
              <a:t>2</a:t>
            </a:r>
            <a:r>
              <a:rPr lang="en-US" dirty="0"/>
              <a:t>O </a:t>
            </a:r>
          </a:p>
          <a:p>
            <a:pPr lvl="1"/>
            <a:r>
              <a:rPr lang="en-US" dirty="0" smtClean="0"/>
              <a:t>Burning velocity  </a:t>
            </a:r>
            <a:endParaRPr lang="en-US" dirty="0"/>
          </a:p>
          <a:p>
            <a:pPr lvl="1"/>
            <a:r>
              <a:rPr lang="en-US" dirty="0" smtClean="0"/>
              <a:t>Percentage/ratio </a:t>
            </a:r>
            <a:r>
              <a:rPr lang="en-US" dirty="0"/>
              <a:t>of oxygen and gaseous </a:t>
            </a:r>
            <a:r>
              <a:rPr lang="en-US" dirty="0" smtClean="0"/>
              <a:t>material affects </a:t>
            </a:r>
            <a:r>
              <a:rPr lang="en-US" dirty="0"/>
              <a:t>flame propagation and peak temperature.</a:t>
            </a:r>
          </a:p>
          <a:p>
            <a:pPr marL="0" indent="0">
              <a:buNone/>
            </a:pPr>
            <a:endParaRPr lang="en-US" dirty="0"/>
          </a:p>
        </p:txBody>
      </p:sp>
    </p:spTree>
    <p:extLst>
      <p:ext uri="{BB962C8B-B14F-4D97-AF65-F5344CB8AC3E}">
        <p14:creationId xmlns:p14="http://schemas.microsoft.com/office/powerpoint/2010/main" val="225643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Premixed Versus Diffusion Flames </a:t>
            </a:r>
          </a:p>
        </p:txBody>
      </p:sp>
      <p:sp>
        <p:nvSpPr>
          <p:cNvPr id="3" name="Content Placeholder 2"/>
          <p:cNvSpPr>
            <a:spLocks noGrp="1"/>
          </p:cNvSpPr>
          <p:nvPr>
            <p:ph sz="half" idx="1"/>
          </p:nvPr>
        </p:nvSpPr>
        <p:spPr/>
        <p:txBody>
          <a:bodyPr>
            <a:normAutofit/>
          </a:bodyPr>
          <a:lstStyle/>
          <a:p>
            <a:r>
              <a:rPr lang="en-US" dirty="0"/>
              <a:t>Premixed flames can be stabilized to burn in a stationary position for </a:t>
            </a:r>
            <a:r>
              <a:rPr lang="en-US" dirty="0" smtClean="0"/>
              <a:t>measurement.</a:t>
            </a:r>
            <a:endParaRPr lang="en-US" dirty="0"/>
          </a:p>
        </p:txBody>
      </p:sp>
      <p:pic>
        <p:nvPicPr>
          <p:cNvPr id="5" name="Picture 4" descr="57175_CH07_FIG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545080"/>
            <a:ext cx="3462528" cy="2103120"/>
          </a:xfrm>
          <a:prstGeom prst="rect">
            <a:avLst/>
          </a:prstGeom>
        </p:spPr>
      </p:pic>
    </p:spTree>
    <p:extLst>
      <p:ext uri="{BB962C8B-B14F-4D97-AF65-F5344CB8AC3E}">
        <p14:creationId xmlns:p14="http://schemas.microsoft.com/office/powerpoint/2010/main" val="313151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Premixed Versus Diffusion Flames </a:t>
            </a:r>
          </a:p>
        </p:txBody>
      </p:sp>
      <p:sp>
        <p:nvSpPr>
          <p:cNvPr id="3" name="Content Placeholder 2"/>
          <p:cNvSpPr>
            <a:spLocks noGrp="1"/>
          </p:cNvSpPr>
          <p:nvPr>
            <p:ph idx="1"/>
          </p:nvPr>
        </p:nvSpPr>
        <p:spPr/>
        <p:txBody>
          <a:bodyPr>
            <a:normAutofit/>
          </a:bodyPr>
          <a:lstStyle/>
          <a:p>
            <a:r>
              <a:rPr lang="en-US" dirty="0"/>
              <a:t>D</a:t>
            </a:r>
            <a:r>
              <a:rPr lang="en-US" dirty="0" smtClean="0"/>
              <a:t>iffusion flame: </a:t>
            </a:r>
            <a:r>
              <a:rPr lang="en-US" dirty="0"/>
              <a:t>fuel and oxidizer gases initially exist as separate volumes.</a:t>
            </a:r>
          </a:p>
          <a:p>
            <a:pPr lvl="1"/>
            <a:r>
              <a:rPr lang="en-US" dirty="0" smtClean="0"/>
              <a:t>Combustion </a:t>
            </a:r>
            <a:r>
              <a:rPr lang="en-US" dirty="0"/>
              <a:t>occurs when an ignition source is placed near the interface of fuel and oxidizer.</a:t>
            </a:r>
          </a:p>
          <a:p>
            <a:pPr lvl="1"/>
            <a:r>
              <a:rPr lang="en-US" dirty="0" smtClean="0"/>
              <a:t>Diffusion </a:t>
            </a:r>
            <a:r>
              <a:rPr lang="en-US" dirty="0"/>
              <a:t>flame temperatures are lower than premixed </a:t>
            </a:r>
            <a:r>
              <a:rPr lang="en-US" dirty="0" smtClean="0"/>
              <a:t>flames.</a:t>
            </a:r>
            <a:endParaRPr lang="en-US" dirty="0"/>
          </a:p>
          <a:p>
            <a:pPr marL="0" indent="0">
              <a:buNone/>
            </a:pPr>
            <a:endParaRPr lang="en-US" dirty="0"/>
          </a:p>
        </p:txBody>
      </p:sp>
    </p:spTree>
    <p:extLst>
      <p:ext uri="{BB962C8B-B14F-4D97-AF65-F5344CB8AC3E}">
        <p14:creationId xmlns:p14="http://schemas.microsoft.com/office/powerpoint/2010/main" val="57249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Premixed Versus Diffusion Flames </a:t>
            </a:r>
          </a:p>
        </p:txBody>
      </p:sp>
      <p:sp>
        <p:nvSpPr>
          <p:cNvPr id="3" name="Content Placeholder 2"/>
          <p:cNvSpPr>
            <a:spLocks noGrp="1"/>
          </p:cNvSpPr>
          <p:nvPr>
            <p:ph sz="half" idx="1"/>
          </p:nvPr>
        </p:nvSpPr>
        <p:spPr/>
        <p:txBody>
          <a:bodyPr>
            <a:normAutofit/>
          </a:bodyPr>
          <a:lstStyle/>
          <a:p>
            <a:r>
              <a:rPr lang="en-US" dirty="0"/>
              <a:t>Fires are predominantly diffusion flames, but stationary diffusion flames can be </a:t>
            </a:r>
            <a:r>
              <a:rPr lang="en-US" dirty="0" smtClean="0"/>
              <a:t>developed.</a:t>
            </a:r>
            <a:endParaRPr lang="en-US" dirty="0"/>
          </a:p>
        </p:txBody>
      </p:sp>
      <p:pic>
        <p:nvPicPr>
          <p:cNvPr id="6" name="Picture 5" descr="57175_CH07_FI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173" y="1670137"/>
            <a:ext cx="3396827" cy="4502063"/>
          </a:xfrm>
          <a:prstGeom prst="rect">
            <a:avLst/>
          </a:prstGeom>
        </p:spPr>
      </p:pic>
    </p:spTree>
    <p:extLst>
      <p:ext uri="{BB962C8B-B14F-4D97-AF65-F5344CB8AC3E}">
        <p14:creationId xmlns:p14="http://schemas.microsoft.com/office/powerpoint/2010/main" val="584908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1668</Words>
  <Application>Microsoft Macintosh PowerPoint</Application>
  <PresentationFormat>On-screen Show (4:3)</PresentationFormat>
  <Paragraphs>194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Chapter 7 Fire Characteristics: Gaseous Combustibles</vt:lpstr>
      <vt:lpstr>Objectives</vt:lpstr>
      <vt:lpstr>Objectives</vt:lpstr>
      <vt:lpstr>Gaseous Fuels</vt:lpstr>
      <vt:lpstr>Categorization of Flames</vt:lpstr>
      <vt:lpstr>Premixed Versus Diffusion Flames </vt:lpstr>
      <vt:lpstr>Premixed Versus Diffusion Flames </vt:lpstr>
      <vt:lpstr>Premixed Versus Diffusion Flames </vt:lpstr>
      <vt:lpstr>Premixed Versus Diffusion Flames </vt:lpstr>
      <vt:lpstr>Laminar Versus Turbulent Flames</vt:lpstr>
      <vt:lpstr>Laminar Versus Turbulent Flames: Laminar Flames</vt:lpstr>
      <vt:lpstr>Laminar Versus Turbulent Flames: Turbulent Flames</vt:lpstr>
      <vt:lpstr>Ignition of Gases</vt:lpstr>
      <vt:lpstr>Ignition of Gases</vt:lpstr>
      <vt:lpstr>Minimum Spark Ignition Energies </vt:lpstr>
      <vt:lpstr>Ignition Energy</vt:lpstr>
      <vt:lpstr>Gas/Vapor–Air Mixtures</vt:lpstr>
      <vt:lpstr>Gas/Vapor–Air Mixtures</vt:lpstr>
      <vt:lpstr>Flammability Limits</vt:lpstr>
      <vt:lpstr>Flammability Limits</vt:lpstr>
      <vt:lpstr>Flammability Limits</vt:lpstr>
      <vt:lpstr>Flammability Limits</vt:lpstr>
      <vt:lpstr>Burning Velocity</vt:lpstr>
      <vt:lpstr>Burning Velocity</vt:lpstr>
      <vt:lpstr>Burning Velocity</vt:lpstr>
      <vt:lpstr>Explosions, Deflagrations, and Detonations</vt:lpstr>
      <vt:lpstr>Explosions, Deflagrations, and Detonations</vt:lpstr>
      <vt:lpstr>Explosions, Deflagrations, and Detonations</vt:lpstr>
      <vt:lpstr>Hydrogen Oxidation</vt:lpstr>
      <vt:lpstr>Hydrogen Oxidation</vt:lpstr>
      <vt:lpstr>Hydrogen Oxidation</vt:lpstr>
      <vt:lpstr>Premixed Methane–Oxygen Flame Chemistry</vt:lpstr>
      <vt:lpstr>Premixed Methane–Oxygen Flame Chemistry</vt:lpstr>
      <vt:lpstr>Combustion of Larger Hydrocarbon Fuels</vt:lpstr>
      <vt:lpstr>Hydrogen (H2)</vt:lpstr>
      <vt:lpstr>Hydrogen (H2)</vt:lpstr>
      <vt:lpstr>Hydrogen (H2)</vt:lpstr>
      <vt:lpstr>Acetylene (C2H2)</vt:lpstr>
      <vt:lpstr>Acetylene (C2H2)</vt:lpstr>
      <vt:lpstr>Methane (CH4)</vt:lpstr>
      <vt:lpstr>Ethylene (C2H4)</vt:lpstr>
      <vt:lpstr>Ammonia (NH3)</vt:lpstr>
      <vt:lpstr>Summary</vt:lpstr>
      <vt:lpstr>Summary</vt:lpstr>
      <vt:lpstr>Summary</vt:lpstr>
      <vt:lpstr>Summary</vt:lpstr>
      <vt:lpstr>Summary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Fire Characteristics: Gaseous Combustibles</dc:title>
  <dc:creator>Nhoffmann</dc:creator>
  <cp:lastModifiedBy>Cynthia Bryan</cp:lastModifiedBy>
  <cp:revision>35</cp:revision>
  <dcterms:created xsi:type="dcterms:W3CDTF">2014-01-31T14:32:59Z</dcterms:created>
  <dcterms:modified xsi:type="dcterms:W3CDTF">2014-05-05T13:14:04Z</dcterms:modified>
</cp:coreProperties>
</file>